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63" r:id="rId2"/>
    <p:sldId id="264" r:id="rId3"/>
    <p:sldId id="265" r:id="rId4"/>
    <p:sldId id="274" r:id="rId5"/>
    <p:sldId id="266" r:id="rId6"/>
    <p:sldId id="275" r:id="rId7"/>
    <p:sldId id="276" r:id="rId8"/>
    <p:sldId id="267" r:id="rId9"/>
    <p:sldId id="270" r:id="rId10"/>
    <p:sldId id="277" r:id="rId11"/>
    <p:sldId id="269" r:id="rId12"/>
    <p:sldId id="268" r:id="rId13"/>
    <p:sldId id="271" r:id="rId14"/>
    <p:sldId id="272" r:id="rId15"/>
    <p:sldId id="273" r:id="rId16"/>
  </p:sldIdLst>
  <p:sldSz cx="9144000" cy="6858000" type="screen4x3"/>
  <p:notesSz cx="7099300" cy="10234613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>
        <p:scale>
          <a:sx n="80" d="100"/>
          <a:sy n="80" d="100"/>
        </p:scale>
        <p:origin x="-132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4D237366-59CF-4C57-BCE7-0E4606989CB0}" type="datetimeFigureOut">
              <a:rPr lang="pt-PT" smtClean="0"/>
              <a:t>28-04-2011</a:t>
            </a:fld>
            <a:endParaRPr lang="pt-PT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pt-PT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58559AAE-21F1-4E4C-B0D4-CED0BE31A315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87487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40905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59560"/>
            <a:ext cx="6400800" cy="148972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4792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356350"/>
            <a:ext cx="5976664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99C55DD-EF05-4F23-AD02-A6255A1286A6}" type="slidenum">
              <a:rPr lang="pt-PT" smtClean="0"/>
              <a:pPr/>
              <a:t>‹#›</a:t>
            </a:fld>
            <a:endParaRPr lang="pt-PT" dirty="0"/>
          </a:p>
        </p:txBody>
      </p:sp>
      <p:sp>
        <p:nvSpPr>
          <p:cNvPr id="7" name="Straight Connector 2"/>
          <p:cNvSpPr>
            <a:spLocks noChangeShapeType="1"/>
          </p:cNvSpPr>
          <p:nvPr userDrawn="1"/>
        </p:nvSpPr>
        <p:spPr bwMode="auto">
          <a:xfrm>
            <a:off x="310161" y="1100994"/>
            <a:ext cx="8532000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 dirty="0"/>
          </a:p>
        </p:txBody>
      </p:sp>
      <p:sp>
        <p:nvSpPr>
          <p:cNvPr id="8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pic>
        <p:nvPicPr>
          <p:cNvPr id="1026" name="Picture 1" descr="ISCTE_IUL_IBS_PORT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8" r="11426"/>
          <a:stretch/>
        </p:blipFill>
        <p:spPr bwMode="auto">
          <a:xfrm>
            <a:off x="6580234" y="299850"/>
            <a:ext cx="2168230" cy="678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Apia Infra I: Competir no mercado de fundraising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 smtClean="0"/>
              <a:t>APRESENTAÇÃO DE CASO</a:t>
            </a:r>
          </a:p>
          <a:p>
            <a:r>
              <a:rPr lang="pt-PT" dirty="0" smtClean="0"/>
              <a:t>ANEXO NP3</a:t>
            </a:r>
          </a:p>
        </p:txBody>
      </p:sp>
    </p:spTree>
    <p:extLst>
      <p:ext uri="{BB962C8B-B14F-4D97-AF65-F5344CB8AC3E}">
        <p14:creationId xmlns:p14="http://schemas.microsoft.com/office/powerpoint/2010/main" val="9951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Introdução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O Caso “Apia Infra I: Competir no mercado de fundraising” aborda o tema do levantamento de capitais por parte dos gestores de fundos de investimento, com enfoque na subárea de fundos de infra-estruturas.</a:t>
            </a:r>
          </a:p>
          <a:p>
            <a:r>
              <a:rPr lang="pt-PT" dirty="0" smtClean="0"/>
              <a:t>O Caso baseia-se num enredo ficcionado, no qual dois profissionais do </a:t>
            </a:r>
            <a:r>
              <a:rPr lang="pt-PT" dirty="0"/>
              <a:t>sector financeiro </a:t>
            </a:r>
            <a:r>
              <a:rPr lang="pt-PT" dirty="0" smtClean="0"/>
              <a:t>com sólida </a:t>
            </a:r>
            <a:r>
              <a:rPr lang="pt-PT" dirty="0"/>
              <a:t>carreira </a:t>
            </a:r>
            <a:r>
              <a:rPr lang="pt-PT" dirty="0" smtClean="0"/>
              <a:t>em infra-estruturas (</a:t>
            </a:r>
            <a:r>
              <a:rPr lang="pt-PT" dirty="0" smtClean="0"/>
              <a:t>Philipe</a:t>
            </a:r>
            <a:r>
              <a:rPr lang="pt-PT" dirty="0" smtClean="0"/>
              <a:t> </a:t>
            </a:r>
            <a:r>
              <a:rPr lang="pt-PT" dirty="0"/>
              <a:t>van</a:t>
            </a:r>
            <a:r>
              <a:rPr lang="pt-PT" dirty="0"/>
              <a:t> </a:t>
            </a:r>
            <a:r>
              <a:rPr lang="pt-PT" dirty="0"/>
              <a:t>Leuven</a:t>
            </a:r>
            <a:r>
              <a:rPr lang="pt-PT" dirty="0"/>
              <a:t> e Jonathan </a:t>
            </a:r>
            <a:r>
              <a:rPr lang="pt-PT" dirty="0" smtClean="0"/>
              <a:t>Bennett) decidem juntar em 2006 esforços para a montagem de uma sociedade </a:t>
            </a:r>
            <a:r>
              <a:rPr lang="pt-PT" dirty="0"/>
              <a:t>independente de gestão de fundos de </a:t>
            </a:r>
            <a:r>
              <a:rPr lang="pt-PT" dirty="0" smtClean="0"/>
              <a:t>infra-estruturas, a Apia Capital </a:t>
            </a:r>
            <a:r>
              <a:rPr lang="pt-PT" dirty="0" smtClean="0"/>
              <a:t>Partners</a:t>
            </a:r>
            <a:r>
              <a:rPr lang="pt-PT" dirty="0" smtClean="0"/>
              <a:t>, e iniciar as diligências para o lançamento do seu primeiro fundo, o Apia Infra I.</a:t>
            </a:r>
          </a:p>
          <a:p>
            <a:r>
              <a:rPr lang="pt-PT" dirty="0" smtClean="0"/>
              <a:t>Após a estruturação do Apia Infra I, à luz das condições de mercado da época, e já depois de recebidas indicações de interesse de investimento por parte algumas entidades, iniciou-se a cadência de eventos que levou à crise económico-financeira de 2007/08, que alterou de forma dramática as condições de mercado.</a:t>
            </a:r>
          </a:p>
          <a:p>
            <a:r>
              <a:rPr lang="pt-PT" dirty="0" smtClean="0"/>
              <a:t>Em face dos eventos ocorridos, </a:t>
            </a:r>
            <a:r>
              <a:rPr lang="pt-PT" dirty="0" smtClean="0"/>
              <a:t>Philipe</a:t>
            </a:r>
            <a:r>
              <a:rPr lang="pt-PT" dirty="0" smtClean="0"/>
              <a:t> e Jonathan viram-se obrigados a adiar o lançamento do Apia Infra I; só em Março de 2011 as condições de mercado, enquadradas na emergência de um novo mundo, mostram sinais de estabilização.</a:t>
            </a:r>
          </a:p>
          <a:p>
            <a:r>
              <a:rPr lang="pt-PT" dirty="0" smtClean="0"/>
              <a:t>É esse o momento em que a Apia Capital </a:t>
            </a:r>
            <a:r>
              <a:rPr lang="pt-PT" dirty="0" smtClean="0"/>
              <a:t>Partners</a:t>
            </a:r>
            <a:r>
              <a:rPr lang="pt-PT" dirty="0" smtClean="0"/>
              <a:t> decide retomar os esforços para o lançamento do Apia Infra I … todavia, os desafios são agora maiores, exigindo a </a:t>
            </a:r>
            <a:r>
              <a:rPr lang="pt-PT" dirty="0" smtClean="0"/>
              <a:t>Philipe</a:t>
            </a:r>
            <a:r>
              <a:rPr lang="pt-PT" dirty="0" smtClean="0"/>
              <a:t> </a:t>
            </a:r>
            <a:r>
              <a:rPr lang="pt-PT" dirty="0"/>
              <a:t>e Jonathan </a:t>
            </a:r>
            <a:r>
              <a:rPr lang="pt-PT" dirty="0" smtClean="0"/>
              <a:t>uma revisão dos termos e condições e da estratégia de lançamento do fundo.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2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398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Introdução a infra-estruturas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pt-PT" dirty="0" smtClean="0"/>
              <a:t>As infra-estruturas têm tido uma importância muito relevante na história da Humanidade, sendo um dos mais evidentes sinais de desenvolvimento de diversas civilizações.</a:t>
            </a:r>
          </a:p>
          <a:p>
            <a:r>
              <a:rPr lang="pt-PT" dirty="0" smtClean="0"/>
              <a:t>A </a:t>
            </a:r>
            <a:r>
              <a:rPr lang="pt-PT" dirty="0"/>
              <a:t>definição de infra-estruturas não é unânime. A utilização do termo tem as suas origens na nomenclatura militar, tendo sido inicialmente usado para referir os activos de suporte como casernas ou pistas para aeronaves. </a:t>
            </a:r>
            <a:endParaRPr lang="pt-PT" dirty="0" smtClean="0"/>
          </a:p>
          <a:p>
            <a:r>
              <a:rPr lang="pt-PT" dirty="0" smtClean="0"/>
              <a:t>Apesar das diversas definições, o conceito chave é que infra-estruturas são todos os activos fixos necessários para um sistema funcionar, podendo tal ser aplicável à economia de um país, ou a uma escola ou empresa.</a:t>
            </a:r>
          </a:p>
          <a:p>
            <a:r>
              <a:rPr lang="pt-PT" dirty="0" smtClean="0"/>
              <a:t>Cada vez mais o termo infra-estruturas é usado para denominar um conjunto de sectores económicos, que regra geral inclui: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3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5998658" y="2060848"/>
            <a:ext cx="1494166" cy="69371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accent2">
                    <a:lumMod val="50000"/>
                  </a:schemeClr>
                </a:solidFill>
              </a:rPr>
              <a:t>transportes</a:t>
            </a:r>
            <a:endParaRPr lang="pt-PT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5998658" y="3623790"/>
            <a:ext cx="1494166" cy="69371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accent2">
                    <a:lumMod val="50000"/>
                  </a:schemeClr>
                </a:solidFill>
              </a:rPr>
              <a:t>energia</a:t>
            </a:r>
            <a:endParaRPr lang="pt-PT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5998658" y="2842319"/>
            <a:ext cx="1494166" cy="69371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accent2">
                    <a:lumMod val="50000"/>
                  </a:schemeClr>
                </a:solidFill>
              </a:rPr>
              <a:t>telecoms</a:t>
            </a:r>
            <a:endParaRPr lang="pt-PT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5998658" y="4405261"/>
            <a:ext cx="1494166" cy="69371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accent2">
                    <a:lumMod val="50000"/>
                  </a:schemeClr>
                </a:solidFill>
              </a:rPr>
              <a:t>água e saneamento</a:t>
            </a:r>
            <a:endParaRPr lang="pt-PT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998658" y="5186732"/>
            <a:ext cx="1494166" cy="69371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accent2">
                    <a:lumMod val="50000"/>
                  </a:schemeClr>
                </a:solidFill>
              </a:rPr>
              <a:t>infra-estruturas sociais</a:t>
            </a:r>
            <a:endParaRPr lang="pt-PT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02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Introdução a infra-estruturas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pt-PT" i="1" dirty="0" smtClean="0"/>
              <a:t>Algumas das características comuns a infra-estruturas são: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4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14" name="Rounded Rectangle 13"/>
          <p:cNvSpPr/>
          <p:nvPr/>
        </p:nvSpPr>
        <p:spPr bwMode="auto">
          <a:xfrm>
            <a:off x="641800" y="1819558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Prestam um serviço público chave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2256776" y="1819558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Têm uma elasticidade baixa da procura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641800" y="4051806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Estão em situação de monopólio (ou </a:t>
            </a:r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quasi-monopolio</a:t>
            </a:r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) e apresentam elevadas barreiras à entrada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486728" y="1819558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Estão geralmente </a:t>
            </a:r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sujeitas </a:t>
            </a:r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a um qualquer tipo de influência pelo sector público, como é o caso da regulação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3871752" y="1819558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Têm uma vida útil longa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7115272" y="4051806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Podem ser uma forma de protecção conta a inflação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7101703" y="1819558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Produzem 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cash 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flows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regulares e estáveis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2260168" y="4051806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Investimento forte ao início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3878536" y="4051806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Têm opções de crescimento limitadas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496904" y="4051806"/>
            <a:ext cx="1417138" cy="20882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Investimentos irreversíveis 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5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Enquadramento de infra-estruturas como alternativa de investimento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5626968" cy="4792663"/>
          </a:xfrm>
        </p:spPr>
        <p:txBody>
          <a:bodyPr/>
          <a:lstStyle/>
          <a:p>
            <a:r>
              <a:rPr lang="pt-PT" dirty="0" smtClean="0"/>
              <a:t>As infra-estruturas como alternativa de investimento enquadra-se globalmente na indústria de </a:t>
            </a:r>
            <a:r>
              <a:rPr lang="pt-PT" i="1" dirty="0" smtClean="0"/>
              <a:t>asset</a:t>
            </a:r>
            <a:r>
              <a:rPr lang="pt-PT" i="1" dirty="0" smtClean="0"/>
              <a:t> </a:t>
            </a:r>
            <a:r>
              <a:rPr lang="pt-PT" i="1" dirty="0" smtClean="0"/>
              <a:t>management</a:t>
            </a:r>
            <a:r>
              <a:rPr lang="pt-PT" dirty="0" smtClean="0"/>
              <a:t>.</a:t>
            </a:r>
          </a:p>
          <a:p>
            <a:r>
              <a:rPr lang="pt-PT" dirty="0" smtClean="0"/>
              <a:t>De acordo com um estudo da BCG publicado em 2010, o montante total de activos sob gestão era em 2009 de USD 52.600 mil milhões. </a:t>
            </a:r>
          </a:p>
          <a:p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5</a:t>
            </a:fld>
            <a:endParaRPr lang="pt-PT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2123728" y="3220244"/>
            <a:ext cx="1596461" cy="259228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INVESTIDORES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6644115" y="3220244"/>
            <a:ext cx="1596461" cy="259228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ACTIVOS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4067944" y="3171928"/>
            <a:ext cx="2232248" cy="264060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accent2">
                    <a:lumMod val="50000"/>
                  </a:schemeClr>
                </a:solidFill>
              </a:rPr>
              <a:t>INDÚSTRIA DE ASSET MANAGEMENT</a:t>
            </a:r>
            <a:endParaRPr lang="pt-PT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Left-Right Arrow 10"/>
          <p:cNvSpPr/>
          <p:nvPr/>
        </p:nvSpPr>
        <p:spPr bwMode="auto">
          <a:xfrm>
            <a:off x="3828928" y="3436268"/>
            <a:ext cx="2720187" cy="792088"/>
          </a:xfrm>
          <a:prstGeom prst="leftRightArrow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200" b="0" i="0" u="none" strike="noStrike" cap="none" normalizeH="0" baseline="0" dirty="0" smtClean="0">
              <a:ln>
                <a:noFill/>
              </a:ln>
              <a:solidFill>
                <a:srgbClr val="10253F"/>
              </a:solidFill>
              <a:effectLst/>
              <a:latin typeface="Frutiger-Roman" pitchFamily="18" charset="0"/>
            </a:endParaRPr>
          </a:p>
        </p:txBody>
      </p:sp>
      <p:sp>
        <p:nvSpPr>
          <p:cNvPr id="12" name="Left-Right Arrow 11"/>
          <p:cNvSpPr/>
          <p:nvPr/>
        </p:nvSpPr>
        <p:spPr bwMode="auto">
          <a:xfrm>
            <a:off x="3828928" y="4744287"/>
            <a:ext cx="2720187" cy="792088"/>
          </a:xfrm>
          <a:prstGeom prst="leftRightArrow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200" b="0" i="0" u="none" strike="noStrike" cap="none" normalizeH="0" baseline="0" dirty="0" smtClean="0">
              <a:ln>
                <a:noFill/>
              </a:ln>
              <a:solidFill>
                <a:srgbClr val="10253F"/>
              </a:solidFill>
              <a:effectLst/>
              <a:latin typeface="Frutiger-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85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Enquadramento de infra-estruturas como alternativa de investimento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19256" cy="4792663"/>
          </a:xfrm>
        </p:spPr>
        <p:txBody>
          <a:bodyPr/>
          <a:lstStyle/>
          <a:p>
            <a:pPr marL="0" indent="0">
              <a:buNone/>
            </a:pPr>
            <a:r>
              <a:rPr lang="pt-PT" i="1" dirty="0" smtClean="0"/>
              <a:t>Dentro da segmentação desta </a:t>
            </a:r>
            <a:r>
              <a:rPr lang="pt-PT" i="1" dirty="0" smtClean="0"/>
              <a:t>indústria</a:t>
            </a:r>
            <a:r>
              <a:rPr lang="pt-PT" i="1" dirty="0" smtClean="0"/>
              <a:t>, encontram-se as infra-estruturas:</a:t>
            </a:r>
            <a:endParaRPr lang="pt-PT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6</a:t>
            </a:fld>
            <a:endParaRPr lang="pt-PT" dirty="0"/>
          </a:p>
        </p:txBody>
      </p:sp>
      <p:sp>
        <p:nvSpPr>
          <p:cNvPr id="13" name="Rounded Rectangle 12"/>
          <p:cNvSpPr/>
          <p:nvPr/>
        </p:nvSpPr>
        <p:spPr bwMode="auto">
          <a:xfrm>
            <a:off x="683568" y="4258019"/>
            <a:ext cx="7848872" cy="19080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100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683568" y="2462219"/>
            <a:ext cx="1187958" cy="94783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200" b="1" dirty="0" smtClean="0">
                <a:solidFill>
                  <a:schemeClr val="tx2">
                    <a:lumMod val="50000"/>
                  </a:schemeClr>
                </a:solidFill>
              </a:rPr>
              <a:t>Acções cotadas</a:t>
            </a:r>
            <a:endParaRPr lang="pt-PT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683568" y="1929466"/>
            <a:ext cx="7837564" cy="419414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ASSET </a:t>
            </a:r>
            <a:r>
              <a:rPr lang="en-US" sz="1400" b="1" dirty="0" smtClean="0">
                <a:solidFill>
                  <a:schemeClr val="bg1"/>
                </a:solidFill>
              </a:rPr>
              <a:t>MANAGEMENT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2015751" y="2462219"/>
            <a:ext cx="1187958" cy="94783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200" b="1" dirty="0" smtClean="0">
                <a:solidFill>
                  <a:schemeClr val="tx2">
                    <a:lumMod val="50000"/>
                  </a:schemeClr>
                </a:solidFill>
              </a:rPr>
              <a:t>Renda fixa</a:t>
            </a:r>
            <a:endParaRPr lang="pt-PT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3347934" y="2462219"/>
            <a:ext cx="1187958" cy="94783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200" b="1" dirty="0" smtClean="0">
                <a:solidFill>
                  <a:schemeClr val="tx2">
                    <a:lumMod val="50000"/>
                  </a:schemeClr>
                </a:solidFill>
              </a:rPr>
              <a:t>Mercado Monetário</a:t>
            </a:r>
            <a:endParaRPr lang="pt-PT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7344482" y="2462219"/>
            <a:ext cx="1187958" cy="94783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200" b="1" dirty="0" smtClean="0">
                <a:solidFill>
                  <a:schemeClr val="tx2">
                    <a:lumMod val="50000"/>
                  </a:schemeClr>
                </a:solidFill>
              </a:rPr>
              <a:t>Investimentos </a:t>
            </a:r>
            <a:r>
              <a:rPr lang="pt-PT" sz="1200" b="1" dirty="0" smtClean="0">
                <a:solidFill>
                  <a:schemeClr val="tx2">
                    <a:lumMod val="50000"/>
                  </a:schemeClr>
                </a:solidFill>
              </a:rPr>
              <a:t>alternativos</a:t>
            </a:r>
            <a:endParaRPr lang="pt-PT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4680117" y="2462219"/>
            <a:ext cx="1187958" cy="94783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200" b="1" dirty="0" smtClean="0">
                <a:solidFill>
                  <a:schemeClr val="tx2">
                    <a:lumMod val="50000"/>
                  </a:schemeClr>
                </a:solidFill>
              </a:rPr>
              <a:t>Produtos </a:t>
            </a:r>
            <a:r>
              <a:rPr lang="pt-PT" sz="1200" b="1" dirty="0" smtClean="0">
                <a:solidFill>
                  <a:schemeClr val="tx2">
                    <a:lumMod val="50000"/>
                  </a:schemeClr>
                </a:solidFill>
              </a:rPr>
              <a:t>híbridos</a:t>
            </a:r>
            <a:endParaRPr lang="pt-PT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6012300" y="2462219"/>
            <a:ext cx="1187958" cy="94783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200" b="1" dirty="0" smtClean="0">
                <a:solidFill>
                  <a:schemeClr val="tx2">
                    <a:lumMod val="50000"/>
                  </a:schemeClr>
                </a:solidFill>
              </a:rPr>
              <a:t>Produtos estruturados</a:t>
            </a:r>
            <a:endParaRPr lang="pt-PT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850920" y="4418160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 smtClean="0">
                <a:solidFill>
                  <a:srgbClr val="17375E"/>
                </a:solidFill>
                <a:latin typeface="+mn-lt"/>
              </a:rPr>
              <a:t>Real Estate </a:t>
            </a:r>
          </a:p>
        </p:txBody>
      </p:sp>
      <p:cxnSp>
        <p:nvCxnSpPr>
          <p:cNvPr id="22" name="Elbow Connector 21"/>
          <p:cNvCxnSpPr>
            <a:stCxn id="18" idx="2"/>
            <a:endCxn id="13" idx="0"/>
          </p:cNvCxnSpPr>
          <p:nvPr/>
        </p:nvCxnSpPr>
        <p:spPr bwMode="auto">
          <a:xfrm rot="5400000">
            <a:off x="5849248" y="2168806"/>
            <a:ext cx="847970" cy="3330457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Rounded Rectangle 22"/>
          <p:cNvSpPr/>
          <p:nvPr/>
        </p:nvSpPr>
        <p:spPr bwMode="auto">
          <a:xfrm>
            <a:off x="2111109" y="4418160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Energia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3371298" y="4418160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 smtClean="0">
                <a:solidFill>
                  <a:srgbClr val="17375E"/>
                </a:solidFill>
                <a:latin typeface="+mn-lt"/>
              </a:rPr>
              <a:t>Private Equity</a:t>
            </a:r>
          </a:p>
        </p:txBody>
      </p:sp>
      <p:sp>
        <p:nvSpPr>
          <p:cNvPr id="25" name="Rounded Rectangle 24"/>
          <p:cNvSpPr/>
          <p:nvPr/>
        </p:nvSpPr>
        <p:spPr bwMode="auto">
          <a:xfrm>
            <a:off x="4631487" y="4418161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 smtClean="0">
                <a:solidFill>
                  <a:srgbClr val="17375E"/>
                </a:solidFill>
                <a:latin typeface="+mn-lt"/>
              </a:rPr>
              <a:t>Hedge Funds</a:t>
            </a:r>
          </a:p>
        </p:txBody>
      </p:sp>
      <p:sp>
        <p:nvSpPr>
          <p:cNvPr id="26" name="Rounded Rectangle 25"/>
          <p:cNvSpPr/>
          <p:nvPr/>
        </p:nvSpPr>
        <p:spPr bwMode="auto">
          <a:xfrm>
            <a:off x="5891676" y="4418160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b="1" dirty="0" smtClean="0">
                <a:solidFill>
                  <a:srgbClr val="17375E"/>
                </a:solidFill>
                <a:latin typeface="+mn-lt"/>
              </a:rPr>
              <a:t>Infra-estrutura</a:t>
            </a:r>
          </a:p>
        </p:txBody>
      </p:sp>
      <p:sp>
        <p:nvSpPr>
          <p:cNvPr id="27" name="Rounded Rectangle 26"/>
          <p:cNvSpPr/>
          <p:nvPr/>
        </p:nvSpPr>
        <p:spPr bwMode="auto">
          <a:xfrm>
            <a:off x="7151863" y="4418160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 smtClean="0">
                <a:solidFill>
                  <a:srgbClr val="17375E"/>
                </a:solidFill>
                <a:latin typeface="+mn-lt"/>
              </a:rPr>
              <a:t>Commodities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850920" y="5290642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Ouro</a:t>
            </a:r>
          </a:p>
        </p:txBody>
      </p:sp>
      <p:sp>
        <p:nvSpPr>
          <p:cNvPr id="29" name="Rounded Rectangle 28"/>
          <p:cNvSpPr/>
          <p:nvPr/>
        </p:nvSpPr>
        <p:spPr bwMode="auto">
          <a:xfrm>
            <a:off x="2111067" y="5290642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Moeda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3371214" y="5290643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 smtClean="0">
                <a:solidFill>
                  <a:srgbClr val="17375E"/>
                </a:solidFill>
                <a:latin typeface="+mn-lt"/>
              </a:rPr>
              <a:t>Arte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4631361" y="5290642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Vinho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5891508" y="5290643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Antiguidades</a:t>
            </a:r>
            <a:endParaRPr lang="pt-PT" sz="1100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7151655" y="5290643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Carros antigos,</a:t>
            </a:r>
          </a:p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etc</a:t>
            </a:r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 ….</a:t>
            </a:r>
          </a:p>
        </p:txBody>
      </p:sp>
    </p:spTree>
    <p:extLst>
      <p:ext uri="{BB962C8B-B14F-4D97-AF65-F5344CB8AC3E}">
        <p14:creationId xmlns:p14="http://schemas.microsoft.com/office/powerpoint/2010/main" val="100729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Estrutura típica em gestão de fundos</a:t>
            </a:r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7</a:t>
            </a:fld>
            <a:endParaRPr lang="pt-PT" dirty="0"/>
          </a:p>
        </p:txBody>
      </p:sp>
      <p:sp>
        <p:nvSpPr>
          <p:cNvPr id="34" name="Rectangle 8"/>
          <p:cNvSpPr>
            <a:spLocks noChangeArrowheads="1"/>
          </p:cNvSpPr>
          <p:nvPr/>
        </p:nvSpPr>
        <p:spPr bwMode="auto">
          <a:xfrm>
            <a:off x="612973" y="2657497"/>
            <a:ext cx="2092325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Fundos de pensões 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Seguradoras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Fundos  soberanos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Private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banking</a:t>
            </a:r>
            <a:endParaRPr lang="pt-PT" sz="11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Family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offices</a:t>
            </a:r>
            <a:endParaRPr lang="pt-PT" sz="11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High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net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worth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individuals</a:t>
            </a:r>
            <a:endParaRPr lang="pt-PT" sz="11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(…)</a:t>
            </a:r>
            <a:endParaRPr lang="pt-PT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6512123" y="2657497"/>
            <a:ext cx="209232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Equity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Obrigações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Moeda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Private</a:t>
            </a:r>
            <a:r>
              <a:rPr lang="pt-PT" sz="1100" i="1" dirty="0" smtClean="0">
                <a:solidFill>
                  <a:schemeClr val="tx2">
                    <a:lumMod val="50000"/>
                  </a:schemeClr>
                </a:solidFill>
              </a:rPr>
              <a:t> Equity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Infra-estruturas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(…)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endParaRPr lang="pt-PT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36" name="AutoShape 16"/>
          <p:cNvCxnSpPr>
            <a:cxnSpLocks noChangeShapeType="1"/>
          </p:cNvCxnSpPr>
          <p:nvPr/>
        </p:nvCxnSpPr>
        <p:spPr bwMode="auto">
          <a:xfrm>
            <a:off x="2560835" y="2009797"/>
            <a:ext cx="931863" cy="0"/>
          </a:xfrm>
          <a:prstGeom prst="straightConnector1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37" name="AutoShape 17"/>
          <p:cNvCxnSpPr>
            <a:cxnSpLocks noChangeShapeType="1"/>
          </p:cNvCxnSpPr>
          <p:nvPr/>
        </p:nvCxnSpPr>
        <p:spPr bwMode="auto">
          <a:xfrm>
            <a:off x="5513585" y="2009797"/>
            <a:ext cx="998538" cy="1588"/>
          </a:xfrm>
          <a:prstGeom prst="straightConnector1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38" name="AutoShape 18"/>
          <p:cNvCxnSpPr>
            <a:cxnSpLocks noChangeShapeType="1"/>
          </p:cNvCxnSpPr>
          <p:nvPr/>
        </p:nvCxnSpPr>
        <p:spPr bwMode="auto">
          <a:xfrm flipV="1">
            <a:off x="4140398" y="2441597"/>
            <a:ext cx="1587" cy="573088"/>
          </a:xfrm>
          <a:prstGeom prst="straightConnector1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39" name="AutoShape 19"/>
          <p:cNvCxnSpPr>
            <a:cxnSpLocks noChangeShapeType="1"/>
          </p:cNvCxnSpPr>
          <p:nvPr/>
        </p:nvCxnSpPr>
        <p:spPr bwMode="auto">
          <a:xfrm>
            <a:off x="4861123" y="2441597"/>
            <a:ext cx="0" cy="573088"/>
          </a:xfrm>
          <a:prstGeom prst="straightConnector1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40" name="AutoShape 20"/>
          <p:cNvCxnSpPr>
            <a:cxnSpLocks noChangeShapeType="1"/>
          </p:cNvCxnSpPr>
          <p:nvPr/>
        </p:nvCxnSpPr>
        <p:spPr bwMode="auto">
          <a:xfrm flipH="1">
            <a:off x="2560835" y="2295547"/>
            <a:ext cx="931863" cy="0"/>
          </a:xfrm>
          <a:prstGeom prst="straightConnector1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41" name="AutoShape 21"/>
          <p:cNvCxnSpPr>
            <a:cxnSpLocks noChangeShapeType="1"/>
          </p:cNvCxnSpPr>
          <p:nvPr/>
        </p:nvCxnSpPr>
        <p:spPr bwMode="auto">
          <a:xfrm flipH="1" flipV="1">
            <a:off x="5513585" y="2295547"/>
            <a:ext cx="998538" cy="1588"/>
          </a:xfrm>
          <a:prstGeom prst="straightConnector1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42" name="Rectangle 23"/>
          <p:cNvSpPr>
            <a:spLocks noChangeArrowheads="1"/>
          </p:cNvSpPr>
          <p:nvPr/>
        </p:nvSpPr>
        <p:spPr bwMode="auto">
          <a:xfrm>
            <a:off x="3492698" y="4960960"/>
            <a:ext cx="19431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Corporate</a:t>
            </a: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finance</a:t>
            </a:r>
            <a:endParaRPr lang="pt-PT" sz="11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Due</a:t>
            </a: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diligence</a:t>
            </a:r>
            <a:endParaRPr lang="pt-PT" sz="11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Legal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Impostos</a:t>
            </a:r>
          </a:p>
          <a:p>
            <a:pPr marL="180975" indent="-180975">
              <a:spcBef>
                <a:spcPct val="45000"/>
              </a:spcBef>
              <a:buClr>
                <a:srgbClr val="006699"/>
              </a:buClr>
              <a:buFont typeface="Wingdings" pitchFamily="2" charset="2"/>
              <a:buChar char="q"/>
            </a:pPr>
            <a:r>
              <a:rPr lang="pt-PT" sz="1100" dirty="0" smtClean="0">
                <a:solidFill>
                  <a:schemeClr val="tx2">
                    <a:lumMod val="50000"/>
                  </a:schemeClr>
                </a:solidFill>
              </a:rPr>
              <a:t>(…)</a:t>
            </a:r>
            <a:endParaRPr lang="pt-PT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43" name="AutoShape 24"/>
          <p:cNvCxnSpPr>
            <a:cxnSpLocks noChangeShapeType="1"/>
          </p:cNvCxnSpPr>
          <p:nvPr/>
        </p:nvCxnSpPr>
        <p:spPr bwMode="auto">
          <a:xfrm flipV="1">
            <a:off x="4140398" y="3629047"/>
            <a:ext cx="1587" cy="573088"/>
          </a:xfrm>
          <a:prstGeom prst="straightConnector1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44" name="AutoShape 25"/>
          <p:cNvCxnSpPr>
            <a:cxnSpLocks noChangeShapeType="1"/>
          </p:cNvCxnSpPr>
          <p:nvPr/>
        </p:nvCxnSpPr>
        <p:spPr bwMode="auto">
          <a:xfrm>
            <a:off x="4861123" y="3629047"/>
            <a:ext cx="0" cy="573088"/>
          </a:xfrm>
          <a:prstGeom prst="straightConnector1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45" name="Text Box 26"/>
          <p:cNvSpPr txBox="1">
            <a:spLocks noChangeArrowheads="1"/>
          </p:cNvSpPr>
          <p:nvPr/>
        </p:nvSpPr>
        <p:spPr bwMode="auto">
          <a:xfrm rot="18212269">
            <a:off x="2508356" y="1646666"/>
            <a:ext cx="99835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sz="1200" u="sng" dirty="0" smtClean="0"/>
              <a:t>investimento</a:t>
            </a:r>
            <a:endParaRPr lang="pt-PT" sz="1200" u="sng" dirty="0"/>
          </a:p>
        </p:txBody>
      </p:sp>
      <p:sp>
        <p:nvSpPr>
          <p:cNvPr id="46" name="Text Box 27"/>
          <p:cNvSpPr txBox="1">
            <a:spLocks noChangeArrowheads="1"/>
          </p:cNvSpPr>
          <p:nvPr/>
        </p:nvSpPr>
        <p:spPr bwMode="auto">
          <a:xfrm rot="18212269">
            <a:off x="2465123" y="2340405"/>
            <a:ext cx="111376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sz="1200" u="sng" dirty="0" smtClean="0"/>
              <a:t>UP’s</a:t>
            </a:r>
            <a:r>
              <a:rPr lang="pt-PT" sz="1200" u="sng" dirty="0" smtClean="0"/>
              <a:t> ou acções</a:t>
            </a:r>
            <a:endParaRPr lang="pt-PT" sz="1200" u="sng" dirty="0"/>
          </a:p>
        </p:txBody>
      </p:sp>
      <p:sp>
        <p:nvSpPr>
          <p:cNvPr id="47" name="Text Box 28"/>
          <p:cNvSpPr txBox="1">
            <a:spLocks noChangeArrowheads="1"/>
          </p:cNvSpPr>
          <p:nvPr/>
        </p:nvSpPr>
        <p:spPr bwMode="auto">
          <a:xfrm rot="18212269">
            <a:off x="5462881" y="1622853"/>
            <a:ext cx="99835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sz="1200" u="sng" dirty="0" smtClean="0"/>
              <a:t>investimento</a:t>
            </a:r>
            <a:endParaRPr lang="pt-PT" sz="1200" u="sng" dirty="0"/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 rot="18212269">
            <a:off x="5738927" y="2264997"/>
            <a:ext cx="60818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sz="1200" u="sng" dirty="0" smtClean="0"/>
              <a:t>acções</a:t>
            </a:r>
            <a:endParaRPr lang="pt-PT" sz="1200" u="sng" dirty="0"/>
          </a:p>
        </p:txBody>
      </p:sp>
      <p:sp>
        <p:nvSpPr>
          <p:cNvPr id="49" name="Text Box 30"/>
          <p:cNvSpPr txBox="1">
            <a:spLocks noChangeArrowheads="1"/>
          </p:cNvSpPr>
          <p:nvPr/>
        </p:nvSpPr>
        <p:spPr bwMode="auto">
          <a:xfrm>
            <a:off x="3635896" y="2630385"/>
            <a:ext cx="62350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sz="1200" u="sng" dirty="0" smtClean="0"/>
              <a:t>Gestão</a:t>
            </a:r>
            <a:endParaRPr lang="pt-PT" sz="1200" u="sng" dirty="0"/>
          </a:p>
        </p:txBody>
      </p:sp>
      <p:sp>
        <p:nvSpPr>
          <p:cNvPr id="50" name="Text Box 32"/>
          <p:cNvSpPr txBox="1">
            <a:spLocks noChangeArrowheads="1"/>
          </p:cNvSpPr>
          <p:nvPr/>
        </p:nvSpPr>
        <p:spPr bwMode="auto">
          <a:xfrm>
            <a:off x="4299572" y="2663147"/>
            <a:ext cx="1423723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sz="1200" u="sng" dirty="0" smtClean="0"/>
              <a:t>Comissão de gestão</a:t>
            </a:r>
            <a:endParaRPr lang="pt-PT" sz="1200" u="sng" dirty="0"/>
          </a:p>
        </p:txBody>
      </p:sp>
      <p:sp>
        <p:nvSpPr>
          <p:cNvPr id="51" name="Text Box 33"/>
          <p:cNvSpPr txBox="1">
            <a:spLocks noChangeArrowheads="1"/>
          </p:cNvSpPr>
          <p:nvPr/>
        </p:nvSpPr>
        <p:spPr bwMode="auto">
          <a:xfrm>
            <a:off x="3765748" y="3765572"/>
            <a:ext cx="72404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sz="1200" u="sng" dirty="0" smtClean="0"/>
              <a:t>Advisory</a:t>
            </a:r>
            <a:endParaRPr lang="pt-PT" sz="1200" u="sng" dirty="0"/>
          </a:p>
        </p:txBody>
      </p:sp>
      <p:sp>
        <p:nvSpPr>
          <p:cNvPr id="52" name="Text Box 34"/>
          <p:cNvSpPr txBox="1">
            <a:spLocks noChangeArrowheads="1"/>
          </p:cNvSpPr>
          <p:nvPr/>
        </p:nvSpPr>
        <p:spPr bwMode="auto">
          <a:xfrm>
            <a:off x="4672210" y="3757516"/>
            <a:ext cx="406843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sz="1200" u="sng" dirty="0" smtClean="0"/>
              <a:t>Fee</a:t>
            </a:r>
            <a:endParaRPr lang="pt-PT" sz="1200" u="sng" dirty="0"/>
          </a:p>
        </p:txBody>
      </p:sp>
      <p:sp>
        <p:nvSpPr>
          <p:cNvPr id="53" name="Rounded Rectangle 52"/>
          <p:cNvSpPr/>
          <p:nvPr/>
        </p:nvSpPr>
        <p:spPr bwMode="auto">
          <a:xfrm>
            <a:off x="636722" y="1878845"/>
            <a:ext cx="1872000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Investidores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3561512" y="1878845"/>
            <a:ext cx="1872000" cy="540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accent2">
                    <a:lumMod val="50000"/>
                  </a:schemeClr>
                </a:solidFill>
              </a:rPr>
              <a:t>FUNDO</a:t>
            </a:r>
            <a:endParaRPr lang="pt-PT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5" name="Rounded Rectangle 54"/>
          <p:cNvSpPr/>
          <p:nvPr/>
        </p:nvSpPr>
        <p:spPr bwMode="auto">
          <a:xfrm>
            <a:off x="6577638" y="1868156"/>
            <a:ext cx="1872000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Activos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3561512" y="3089047"/>
            <a:ext cx="1872000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Sociedade Gestora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3561512" y="4259160"/>
            <a:ext cx="1872000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Consultores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7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Modelos de desenvolvimento e financiamento de infra-estruturas</a:t>
            </a:r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8</a:t>
            </a:fld>
            <a:endParaRPr lang="pt-PT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434038" y="1628800"/>
            <a:ext cx="828849" cy="4392488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023916" y="2411440"/>
            <a:ext cx="2448272" cy="5335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Modelos de desenvolvimento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023916" y="3092546"/>
            <a:ext cx="2448272" cy="533528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Método de contratação tradicional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830837" y="1628801"/>
            <a:ext cx="7837564" cy="419414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</a:rPr>
              <a:t>Sector público desempenha sempre um papel chave</a:t>
            </a:r>
            <a:endParaRPr lang="pt-PT" sz="1400" b="1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1023916" y="3778474"/>
            <a:ext cx="2448272" cy="533528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Concessões / PPP (e outras variantes)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1023916" y="4490170"/>
            <a:ext cx="2448272" cy="533528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Privatizações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3688212" y="2411440"/>
            <a:ext cx="2376264" cy="5335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Modelos de financiamento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3688212" y="3092546"/>
            <a:ext cx="2376264" cy="533528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Corporate</a:t>
            </a:r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 </a:t>
            </a:r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Finance</a:t>
            </a:r>
            <a:endParaRPr lang="pt-PT" sz="1100" i="1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3688212" y="3778474"/>
            <a:ext cx="2376264" cy="533528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Project</a:t>
            </a:r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 </a:t>
            </a:r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Finance</a:t>
            </a:r>
            <a:endParaRPr lang="pt-PT" sz="1100" i="1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6321352" y="3092546"/>
            <a:ext cx="1090810" cy="533528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Equity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7524328" y="3092547"/>
            <a:ext cx="1152128" cy="533528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Dívida bancária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6321352" y="3778475"/>
            <a:ext cx="1090810" cy="533528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Híbridos</a:t>
            </a:r>
          </a:p>
          <a:p>
            <a:pPr algn="ctr"/>
            <a:r>
              <a:rPr lang="pt-PT" sz="1000" dirty="0" smtClean="0">
                <a:solidFill>
                  <a:srgbClr val="17375E"/>
                </a:solidFill>
                <a:latin typeface="+mn-lt"/>
              </a:rPr>
              <a:t>ex</a:t>
            </a:r>
            <a:r>
              <a:rPr lang="pt-PT" sz="1000" dirty="0" smtClean="0">
                <a:solidFill>
                  <a:srgbClr val="17375E"/>
                </a:solidFill>
                <a:latin typeface="+mn-lt"/>
              </a:rPr>
              <a:t>: </a:t>
            </a:r>
            <a:r>
              <a:rPr lang="pt-PT" sz="1000" i="1" dirty="0" smtClean="0">
                <a:solidFill>
                  <a:srgbClr val="17375E"/>
                </a:solidFill>
                <a:latin typeface="+mn-lt"/>
              </a:rPr>
              <a:t>mezzanine</a:t>
            </a:r>
            <a:endParaRPr lang="pt-PT" sz="1100" i="1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7539828" y="3778474"/>
            <a:ext cx="1121128" cy="533529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Obrigações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3688212" y="4490170"/>
            <a:ext cx="2376264" cy="533528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Corporate</a:t>
            </a:r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 </a:t>
            </a:r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Finance</a:t>
            </a:r>
            <a:endParaRPr lang="pt-PT" sz="1100" i="1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6300192" y="2411440"/>
            <a:ext cx="2376264" cy="5335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Produtos financeiros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6306193" y="4490170"/>
            <a:ext cx="1121128" cy="533529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Securitizações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7539828" y="4490169"/>
            <a:ext cx="1121128" cy="533529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Leasings</a:t>
            </a:r>
          </a:p>
        </p:txBody>
      </p:sp>
      <p:cxnSp>
        <p:nvCxnSpPr>
          <p:cNvPr id="25" name="Straight Arrow Connector 24"/>
          <p:cNvCxnSpPr>
            <a:stCxn id="10" idx="3"/>
            <a:endCxn id="15" idx="1"/>
          </p:cNvCxnSpPr>
          <p:nvPr/>
        </p:nvCxnSpPr>
        <p:spPr bwMode="auto">
          <a:xfrm>
            <a:off x="3472188" y="3359310"/>
            <a:ext cx="216024" cy="1588"/>
          </a:xfrm>
          <a:prstGeom prst="straightConnector1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6" name="Straight Arrow Connector 25"/>
          <p:cNvCxnSpPr>
            <a:stCxn id="12" idx="3"/>
            <a:endCxn id="16" idx="1"/>
          </p:cNvCxnSpPr>
          <p:nvPr/>
        </p:nvCxnSpPr>
        <p:spPr bwMode="auto">
          <a:xfrm>
            <a:off x="3472188" y="4045238"/>
            <a:ext cx="216024" cy="1588"/>
          </a:xfrm>
          <a:prstGeom prst="straightConnector1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7" name="Straight Arrow Connector 26"/>
          <p:cNvCxnSpPr>
            <a:stCxn id="13" idx="3"/>
            <a:endCxn id="21" idx="1"/>
          </p:cNvCxnSpPr>
          <p:nvPr/>
        </p:nvCxnSpPr>
        <p:spPr bwMode="auto">
          <a:xfrm>
            <a:off x="3472188" y="4756934"/>
            <a:ext cx="216024" cy="1588"/>
          </a:xfrm>
          <a:prstGeom prst="straightConnector1">
            <a:avLst/>
          </a:prstGeom>
          <a:noFill/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8" name="Curved Right Arrow 27"/>
          <p:cNvSpPr/>
          <p:nvPr/>
        </p:nvSpPr>
        <p:spPr bwMode="auto">
          <a:xfrm>
            <a:off x="5861085" y="2423315"/>
            <a:ext cx="288032" cy="504056"/>
          </a:xfrm>
          <a:prstGeom prst="curvedRightArrow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10253F"/>
              </a:solidFill>
              <a:effectLst/>
              <a:latin typeface="Frutiger-Roman" pitchFamily="18" charset="0"/>
            </a:endParaRPr>
          </a:p>
        </p:txBody>
      </p:sp>
      <p:sp>
        <p:nvSpPr>
          <p:cNvPr id="29" name="Curved Right Arrow 28"/>
          <p:cNvSpPr/>
          <p:nvPr/>
        </p:nvSpPr>
        <p:spPr bwMode="auto">
          <a:xfrm flipH="1" flipV="1">
            <a:off x="6205192" y="2399565"/>
            <a:ext cx="288032" cy="504056"/>
          </a:xfrm>
          <a:prstGeom prst="curvedRightArrow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10253F"/>
              </a:solidFill>
              <a:effectLst/>
              <a:latin typeface="Frutiger-Roman" pitchFamily="18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670702" y="3709730"/>
            <a:ext cx="2912561" cy="685929"/>
          </a:xfrm>
          <a:custGeom>
            <a:avLst/>
            <a:gdLst>
              <a:gd name="connsiteX0" fmla="*/ 4318659 w 5041075"/>
              <a:gd name="connsiteY0" fmla="*/ 160316 h 1688274"/>
              <a:gd name="connsiteX1" fmla="*/ 471054 w 5041075"/>
              <a:gd name="connsiteY1" fmla="*/ 219693 h 1688274"/>
              <a:gd name="connsiteX2" fmla="*/ 1492332 w 5041075"/>
              <a:gd name="connsiteY2" fmla="*/ 1478477 h 1688274"/>
              <a:gd name="connsiteX3" fmla="*/ 4579917 w 5041075"/>
              <a:gd name="connsiteY3" fmla="*/ 1478477 h 1688274"/>
              <a:gd name="connsiteX4" fmla="*/ 4259283 w 5041075"/>
              <a:gd name="connsiteY4" fmla="*/ 326571 h 168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1075" h="1688274">
                <a:moveTo>
                  <a:pt x="4318659" y="160316"/>
                </a:moveTo>
                <a:cubicBezTo>
                  <a:pt x="2630384" y="80158"/>
                  <a:pt x="942109" y="0"/>
                  <a:pt x="471054" y="219693"/>
                </a:cubicBezTo>
                <a:cubicBezTo>
                  <a:pt x="0" y="439387"/>
                  <a:pt x="807522" y="1268680"/>
                  <a:pt x="1492332" y="1478477"/>
                </a:cubicBezTo>
                <a:cubicBezTo>
                  <a:pt x="2177142" y="1688274"/>
                  <a:pt x="4118759" y="1670461"/>
                  <a:pt x="4579917" y="1478477"/>
                </a:cubicBezTo>
                <a:cubicBezTo>
                  <a:pt x="5041075" y="1286493"/>
                  <a:pt x="4650179" y="806532"/>
                  <a:pt x="4259283" y="326571"/>
                </a:cubicBezTo>
              </a:path>
            </a:pathLst>
          </a:cu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rutiger 45 Light" pitchFamily="34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334961" y="2416164"/>
            <a:ext cx="400056" cy="2889768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Tomada de risco pelo sector privado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334961" y="1772816"/>
            <a:ext cx="400056" cy="516831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-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334961" y="5432449"/>
            <a:ext cx="400056" cy="516831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98587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 estrutura de financiamento típica em </a:t>
            </a:r>
            <a:r>
              <a:rPr lang="pt-PT" i="1" dirty="0" smtClean="0"/>
              <a:t>project</a:t>
            </a:r>
            <a:r>
              <a:rPr lang="pt-PT" i="1" dirty="0" smtClean="0"/>
              <a:t> </a:t>
            </a:r>
            <a:r>
              <a:rPr lang="pt-PT" i="1" dirty="0" smtClean="0"/>
              <a:t>finance</a:t>
            </a:r>
            <a:endParaRPr lang="pt-PT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9</a:t>
            </a:fld>
            <a:endParaRPr lang="pt-PT" dirty="0"/>
          </a:p>
        </p:txBody>
      </p:sp>
      <p:cxnSp>
        <p:nvCxnSpPr>
          <p:cNvPr id="14" name="Elbow Connector 13"/>
          <p:cNvCxnSpPr/>
          <p:nvPr/>
        </p:nvCxnSpPr>
        <p:spPr>
          <a:xfrm rot="5400000">
            <a:off x="3887884" y="2672876"/>
            <a:ext cx="1080200" cy="158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11759" y="3464964"/>
            <a:ext cx="129614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148063" y="3464964"/>
            <a:ext cx="129614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5400000">
            <a:off x="2736095" y="3681407"/>
            <a:ext cx="1656344" cy="1727434"/>
          </a:xfrm>
          <a:prstGeom prst="bentConnector3">
            <a:avLst>
              <a:gd name="adj1" fmla="val 2634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rot="16200000" flipH="1">
            <a:off x="3600191" y="4544745"/>
            <a:ext cx="1656344" cy="758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/>
          <p:nvPr/>
        </p:nvCxnSpPr>
        <p:spPr>
          <a:xfrm rot="16200000" flipH="1">
            <a:off x="4464287" y="3680649"/>
            <a:ext cx="1656344" cy="1728950"/>
          </a:xfrm>
          <a:prstGeom prst="bentConnector3">
            <a:avLst>
              <a:gd name="adj1" fmla="val 2634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07904" y="2420888"/>
            <a:ext cx="1440159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200" dirty="0" smtClean="0">
                <a:solidFill>
                  <a:schemeClr val="tx2">
                    <a:lumMod val="50000"/>
                  </a:schemeClr>
                </a:solidFill>
              </a:rPr>
              <a:t>Contrato PPP / Contrato </a:t>
            </a:r>
            <a:r>
              <a:rPr lang="pt-PT" sz="1200" i="1" dirty="0" smtClean="0">
                <a:solidFill>
                  <a:schemeClr val="tx2">
                    <a:lumMod val="50000"/>
                  </a:schemeClr>
                </a:solidFill>
              </a:rPr>
              <a:t>off-take</a:t>
            </a:r>
            <a:endParaRPr lang="pt-PT" sz="1200" i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51535" y="3261234"/>
            <a:ext cx="79208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200" dirty="0" smtClean="0">
                <a:solidFill>
                  <a:schemeClr val="tx2">
                    <a:lumMod val="50000"/>
                  </a:schemeClr>
                </a:solidFill>
              </a:rPr>
              <a:t>Equity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2346" y="3260476"/>
            <a:ext cx="79208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200" dirty="0" smtClean="0">
                <a:solidFill>
                  <a:schemeClr val="tx2">
                    <a:lumMod val="50000"/>
                  </a:schemeClr>
                </a:solidFill>
              </a:rPr>
              <a:t>Dívida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23728" y="4509120"/>
            <a:ext cx="1152127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200" dirty="0" smtClean="0">
                <a:solidFill>
                  <a:schemeClr val="tx2">
                    <a:lumMod val="50000"/>
                  </a:schemeClr>
                </a:solidFill>
              </a:rPr>
              <a:t>Contrato Construção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51920" y="4509120"/>
            <a:ext cx="1152127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200" dirty="0" smtClean="0">
                <a:solidFill>
                  <a:schemeClr val="tx2">
                    <a:lumMod val="50000"/>
                  </a:schemeClr>
                </a:solidFill>
              </a:rPr>
              <a:t>Contrato Operação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80112" y="4509120"/>
            <a:ext cx="1152127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200" dirty="0" smtClean="0">
                <a:solidFill>
                  <a:schemeClr val="tx2">
                    <a:lumMod val="50000"/>
                  </a:schemeClr>
                </a:solidFill>
              </a:rPr>
              <a:t>Outros contratos</a:t>
            </a:r>
          </a:p>
        </p:txBody>
      </p:sp>
      <p:cxnSp>
        <p:nvCxnSpPr>
          <p:cNvPr id="26" name="Shape 31"/>
          <p:cNvCxnSpPr/>
          <p:nvPr/>
        </p:nvCxnSpPr>
        <p:spPr>
          <a:xfrm>
            <a:off x="5148063" y="1880788"/>
            <a:ext cx="2016226" cy="1332188"/>
          </a:xfrm>
          <a:prstGeom prst="bentConnector2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44209" y="2204864"/>
            <a:ext cx="1440159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200" dirty="0" smtClean="0"/>
              <a:t>Acordo Directo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971760" y="3224879"/>
            <a:ext cx="1440000" cy="468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Accionistas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6444368" y="3224879"/>
            <a:ext cx="1440000" cy="468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Credores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3708821" y="3224879"/>
            <a:ext cx="1440000" cy="4680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</a:rPr>
              <a:t>Empresa-projecto</a:t>
            </a:r>
            <a:endParaRPr lang="pt-PT" sz="1400" b="1" dirty="0">
              <a:solidFill>
                <a:schemeClr val="bg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3707190" y="1646788"/>
            <a:ext cx="1440000" cy="4680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Sector público / Cliente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1979791" y="5373216"/>
            <a:ext cx="1440000" cy="4680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</a:rPr>
              <a:t>Construtor(</a:t>
            </a:r>
            <a:r>
              <a:rPr lang="pt-PT" sz="1100" dirty="0" smtClean="0">
                <a:solidFill>
                  <a:srgbClr val="17375E"/>
                </a:solidFill>
              </a:rPr>
              <a:t>es</a:t>
            </a:r>
            <a:r>
              <a:rPr lang="pt-PT" sz="1100" dirty="0">
                <a:solidFill>
                  <a:srgbClr val="17375E"/>
                </a:solidFill>
              </a:rPr>
              <a:t>)</a:t>
            </a:r>
          </a:p>
        </p:txBody>
      </p:sp>
      <p:sp>
        <p:nvSpPr>
          <p:cNvPr id="36" name="Rounded Rectangle 35"/>
          <p:cNvSpPr/>
          <p:nvPr/>
        </p:nvSpPr>
        <p:spPr bwMode="auto">
          <a:xfrm>
            <a:off x="3707904" y="5373216"/>
            <a:ext cx="1440000" cy="4680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Operador</a:t>
            </a:r>
          </a:p>
        </p:txBody>
      </p:sp>
      <p:sp>
        <p:nvSpPr>
          <p:cNvPr id="37" name="Rounded Rectangle 36"/>
          <p:cNvSpPr/>
          <p:nvPr/>
        </p:nvSpPr>
        <p:spPr bwMode="auto">
          <a:xfrm>
            <a:off x="5436256" y="5373216"/>
            <a:ext cx="1440000" cy="4680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Outros prestadores de serviços</a:t>
            </a:r>
          </a:p>
        </p:txBody>
      </p:sp>
    </p:spTree>
    <p:extLst>
      <p:ext uri="{BB962C8B-B14F-4D97-AF65-F5344CB8AC3E}">
        <p14:creationId xmlns:p14="http://schemas.microsoft.com/office/powerpoint/2010/main" val="239916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 investimento em infra-estruturas</a:t>
            </a:r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10</a:t>
            </a:fld>
            <a:endParaRPr lang="pt-PT" dirty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6650506" y="1383221"/>
            <a:ext cx="1441676" cy="441923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Activos infra-estruturas </a:t>
            </a:r>
            <a:r>
              <a:rPr lang="pt-PT" sz="1400" dirty="0">
                <a:solidFill>
                  <a:schemeClr val="tx2">
                    <a:lumMod val="50000"/>
                  </a:schemeClr>
                </a:solidFill>
              </a:rPr>
              <a:t>(corporizados quase sempre em empresas-projecto)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8945" y="3233844"/>
            <a:ext cx="3536173" cy="25793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endParaRPr lang="en-US" sz="1000" dirty="0">
              <a:latin typeface="Frutiger 45 Ligh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8945" y="1383222"/>
            <a:ext cx="3536173" cy="17894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endParaRPr lang="en-US" sz="1000" dirty="0">
              <a:latin typeface="Frutiger 45 Light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494607" y="3998314"/>
            <a:ext cx="396000" cy="30578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131742" y="2247396"/>
            <a:ext cx="324000" cy="30578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194256" y="2499955"/>
            <a:ext cx="465421" cy="30578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494606" y="4487573"/>
            <a:ext cx="1944000" cy="152894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494606" y="2775163"/>
            <a:ext cx="1944000" cy="152894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494607" y="2316482"/>
            <a:ext cx="396000" cy="30578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056907" y="4161292"/>
            <a:ext cx="540000" cy="30578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131742" y="3997991"/>
            <a:ext cx="288150" cy="30578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494607" y="5406870"/>
            <a:ext cx="1944000" cy="152894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5787926" y="5282621"/>
            <a:ext cx="731377" cy="30578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984371" y="1448119"/>
            <a:ext cx="3125320" cy="24463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100" b="1" dirty="0">
                <a:latin typeface="Frutiger 45 Light" pitchFamily="34" charset="0"/>
              </a:rPr>
              <a:t>MERCADOS DE CAPITAIS (PUBLIC MARKETS)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84371" y="3295002"/>
            <a:ext cx="3125320" cy="24463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100" b="1" dirty="0">
                <a:latin typeface="Frutiger 45 Light" pitchFamily="34" charset="0"/>
              </a:rPr>
              <a:t>MERCADOS PRIVADOS (PRIVATE MARKETS)</a:t>
            </a:r>
          </a:p>
        </p:txBody>
      </p:sp>
      <p:sp>
        <p:nvSpPr>
          <p:cNvPr id="27" name="Freeform 26"/>
          <p:cNvSpPr/>
          <p:nvPr/>
        </p:nvSpPr>
        <p:spPr>
          <a:xfrm>
            <a:off x="2406176" y="3499336"/>
            <a:ext cx="4655207" cy="1433877"/>
          </a:xfrm>
          <a:custGeom>
            <a:avLst/>
            <a:gdLst>
              <a:gd name="connsiteX0" fmla="*/ 4318659 w 5041075"/>
              <a:gd name="connsiteY0" fmla="*/ 160316 h 1688274"/>
              <a:gd name="connsiteX1" fmla="*/ 471054 w 5041075"/>
              <a:gd name="connsiteY1" fmla="*/ 219693 h 1688274"/>
              <a:gd name="connsiteX2" fmla="*/ 1492332 w 5041075"/>
              <a:gd name="connsiteY2" fmla="*/ 1478477 h 1688274"/>
              <a:gd name="connsiteX3" fmla="*/ 4579917 w 5041075"/>
              <a:gd name="connsiteY3" fmla="*/ 1478477 h 1688274"/>
              <a:gd name="connsiteX4" fmla="*/ 4259283 w 5041075"/>
              <a:gd name="connsiteY4" fmla="*/ 326571 h 168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1075" h="1688274">
                <a:moveTo>
                  <a:pt x="4318659" y="160316"/>
                </a:moveTo>
                <a:cubicBezTo>
                  <a:pt x="2630384" y="80158"/>
                  <a:pt x="942109" y="0"/>
                  <a:pt x="471054" y="219693"/>
                </a:cubicBezTo>
                <a:cubicBezTo>
                  <a:pt x="0" y="439387"/>
                  <a:pt x="807522" y="1268680"/>
                  <a:pt x="1492332" y="1478477"/>
                </a:cubicBezTo>
                <a:cubicBezTo>
                  <a:pt x="2177142" y="1688274"/>
                  <a:pt x="4118759" y="1670461"/>
                  <a:pt x="4579917" y="1478477"/>
                </a:cubicBezTo>
                <a:cubicBezTo>
                  <a:pt x="5041075" y="1286493"/>
                  <a:pt x="4650179" y="806532"/>
                  <a:pt x="4259283" y="326571"/>
                </a:cubicBezTo>
              </a:path>
            </a:pathLst>
          </a:cu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rutiger 45 Light" pitchFamily="34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494607" y="5680144"/>
            <a:ext cx="4140000" cy="1349"/>
          </a:xfrm>
          <a:prstGeom prst="straightConnector1">
            <a:avLst/>
          </a:prstGeom>
          <a:ln>
            <a:solidFill>
              <a:srgbClr val="3DA1C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hape 39"/>
          <p:cNvCxnSpPr/>
          <p:nvPr/>
        </p:nvCxnSpPr>
        <p:spPr>
          <a:xfrm flipH="1">
            <a:off x="5739166" y="2391412"/>
            <a:ext cx="465125" cy="2812119"/>
          </a:xfrm>
          <a:prstGeom prst="bentConnector3">
            <a:avLst>
              <a:gd name="adj1" fmla="val -53244"/>
            </a:avLst>
          </a:prstGeom>
          <a:ln>
            <a:solidFill>
              <a:srgbClr val="3DA1C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 flipH="1">
            <a:off x="5787926" y="4395837"/>
            <a:ext cx="288151" cy="1024352"/>
          </a:xfrm>
          <a:prstGeom prst="bentConnector3">
            <a:avLst>
              <a:gd name="adj1" fmla="val -73261"/>
            </a:avLst>
          </a:prstGeom>
          <a:ln>
            <a:solidFill>
              <a:srgbClr val="3DA1C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 bwMode="auto">
          <a:xfrm>
            <a:off x="1035398" y="1383222"/>
            <a:ext cx="1441676" cy="441923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Investidores </a:t>
            </a:r>
            <a:endParaRPr lang="pt-PT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pt-PT" sz="1400" dirty="0" smtClean="0">
                <a:solidFill>
                  <a:schemeClr val="tx2">
                    <a:lumMod val="50000"/>
                  </a:schemeClr>
                </a:solidFill>
              </a:rPr>
              <a:t>(institucionais e outros)</a:t>
            </a:r>
            <a:endParaRPr lang="pt-P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611462" y="5883421"/>
            <a:ext cx="6315047" cy="252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pPr marL="228600" indent="-228600">
              <a:buAutoNum type="arabicParenBoth"/>
            </a:pPr>
            <a:r>
              <a:rPr lang="pt-PT" sz="1050" dirty="0" smtClean="0"/>
              <a:t>Canal pouco expressivo  em infra-estruturas, apresentado apenas para efeitos ilustrativos</a:t>
            </a:r>
          </a:p>
          <a:p>
            <a:pPr marL="228600" indent="-228600">
              <a:buAutoNum type="arabicParenBoth"/>
            </a:pPr>
            <a:r>
              <a:rPr lang="pt-PT" sz="1050" dirty="0" smtClean="0"/>
              <a:t>Pouco frequente</a:t>
            </a:r>
          </a:p>
        </p:txBody>
      </p:sp>
      <p:cxnSp>
        <p:nvCxnSpPr>
          <p:cNvPr id="92" name="Elbow Connector 91"/>
          <p:cNvCxnSpPr/>
          <p:nvPr/>
        </p:nvCxnSpPr>
        <p:spPr>
          <a:xfrm rot="10800000">
            <a:off x="4475740" y="2391412"/>
            <a:ext cx="12700" cy="2812119"/>
          </a:xfrm>
          <a:prstGeom prst="bentConnector3">
            <a:avLst>
              <a:gd name="adj1" fmla="val 1800000"/>
            </a:avLst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3771712" y="4642503"/>
            <a:ext cx="360000" cy="2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050" dirty="0" smtClean="0"/>
              <a:t>(1) 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097834" y="2850405"/>
            <a:ext cx="360000" cy="2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pt-PT" sz="1050" dirty="0" smtClean="0"/>
              <a:t>(2) </a:t>
            </a:r>
          </a:p>
        </p:txBody>
      </p:sp>
      <p:sp>
        <p:nvSpPr>
          <p:cNvPr id="103" name="Rounded Rectangle 102"/>
          <p:cNvSpPr/>
          <p:nvPr/>
        </p:nvSpPr>
        <p:spPr bwMode="auto">
          <a:xfrm>
            <a:off x="2907606" y="2010695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>
                <a:solidFill>
                  <a:srgbClr val="17375E"/>
                </a:solidFill>
              </a:rPr>
              <a:t>Fundos de investimento em activos cotados</a:t>
            </a:r>
          </a:p>
        </p:txBody>
      </p:sp>
      <p:sp>
        <p:nvSpPr>
          <p:cNvPr id="104" name="Rounded Rectangle 103"/>
          <p:cNvSpPr/>
          <p:nvPr/>
        </p:nvSpPr>
        <p:spPr bwMode="auto">
          <a:xfrm>
            <a:off x="2907606" y="3671790"/>
            <a:ext cx="1188167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>
                <a:solidFill>
                  <a:srgbClr val="17375E"/>
                </a:solidFill>
              </a:rPr>
              <a:t>Fundos de </a:t>
            </a:r>
            <a:r>
              <a:rPr lang="pt-PT" sz="1100" i="1" dirty="0" smtClean="0">
                <a:solidFill>
                  <a:srgbClr val="17375E"/>
                </a:solidFill>
              </a:rPr>
              <a:t>private</a:t>
            </a:r>
            <a:r>
              <a:rPr lang="pt-PT" sz="1100" i="1" dirty="0" smtClean="0">
                <a:solidFill>
                  <a:srgbClr val="17375E"/>
                </a:solidFill>
              </a:rPr>
              <a:t> equity</a:t>
            </a:r>
            <a:endParaRPr lang="pt-PT" sz="1100" i="1" dirty="0">
              <a:solidFill>
                <a:srgbClr val="17375E"/>
              </a:solidFill>
            </a:endParaRPr>
          </a:p>
        </p:txBody>
      </p:sp>
      <p:sp>
        <p:nvSpPr>
          <p:cNvPr id="105" name="Rounded Rectangle 104"/>
          <p:cNvSpPr/>
          <p:nvPr/>
        </p:nvSpPr>
        <p:spPr bwMode="auto">
          <a:xfrm>
            <a:off x="4475740" y="1815332"/>
            <a:ext cx="1728551" cy="117907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b="1" dirty="0">
                <a:solidFill>
                  <a:srgbClr val="17375E"/>
                </a:solidFill>
              </a:rPr>
              <a:t>Operacionais cotados</a:t>
            </a:r>
          </a:p>
          <a:p>
            <a:pPr algn="ctr"/>
            <a:r>
              <a:rPr lang="pt-PT" sz="1000" dirty="0">
                <a:solidFill>
                  <a:srgbClr val="17375E"/>
                </a:solidFill>
              </a:rPr>
              <a:t>(também investidores operacionais quando, para além da prestação de serviço também investem nos activos)</a:t>
            </a:r>
          </a:p>
        </p:txBody>
      </p:sp>
      <p:sp>
        <p:nvSpPr>
          <p:cNvPr id="122" name="Rounded Rectangle 121"/>
          <p:cNvSpPr/>
          <p:nvPr/>
        </p:nvSpPr>
        <p:spPr bwMode="auto">
          <a:xfrm>
            <a:off x="4443518" y="3656706"/>
            <a:ext cx="1760773" cy="11880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b="1" dirty="0">
                <a:solidFill>
                  <a:srgbClr val="17375E"/>
                </a:solidFill>
              </a:rPr>
              <a:t>Operacionais não </a:t>
            </a:r>
            <a:r>
              <a:rPr lang="pt-PT" sz="1100" b="1" dirty="0" smtClean="0">
                <a:solidFill>
                  <a:srgbClr val="17375E"/>
                </a:solidFill>
              </a:rPr>
              <a:t>cotados</a:t>
            </a:r>
          </a:p>
          <a:p>
            <a:pPr algn="ctr"/>
            <a:r>
              <a:rPr lang="pt-PT" sz="1000" dirty="0">
                <a:solidFill>
                  <a:srgbClr val="17375E"/>
                </a:solidFill>
              </a:rPr>
              <a:t>(também investidores operacionais quando, para além da prestação de serviço também investem nos activos</a:t>
            </a:r>
            <a:r>
              <a:rPr lang="pt-PT" sz="1000" dirty="0" smtClean="0">
                <a:solidFill>
                  <a:srgbClr val="17375E"/>
                </a:solidFill>
              </a:rPr>
              <a:t>)</a:t>
            </a:r>
            <a:endParaRPr lang="pt-PT" sz="1000" dirty="0">
              <a:solidFill>
                <a:srgbClr val="17375E"/>
              </a:solidFill>
            </a:endParaRPr>
          </a:p>
        </p:txBody>
      </p:sp>
      <p:sp>
        <p:nvSpPr>
          <p:cNvPr id="123" name="Rounded Rectangle 122"/>
          <p:cNvSpPr/>
          <p:nvPr/>
        </p:nvSpPr>
        <p:spPr bwMode="auto">
          <a:xfrm>
            <a:off x="4507457" y="4915058"/>
            <a:ext cx="1231709" cy="7200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b="1" dirty="0">
                <a:solidFill>
                  <a:srgbClr val="17375E"/>
                </a:solidFill>
              </a:rPr>
              <a:t>Fundos de </a:t>
            </a:r>
            <a:r>
              <a:rPr lang="pt-PT" sz="1100" b="1" dirty="0" smtClean="0">
                <a:solidFill>
                  <a:srgbClr val="17375E"/>
                </a:solidFill>
              </a:rPr>
              <a:t>infra-estruturas</a:t>
            </a:r>
            <a:endParaRPr lang="pt-PT" sz="1100" b="1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3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Fundos de infra-estruturas</a:t>
            </a:r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11</a:t>
            </a:fld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28864"/>
            <a:ext cx="8229600" cy="4712912"/>
          </a:xfrm>
        </p:spPr>
        <p:txBody>
          <a:bodyPr>
            <a:normAutofit fontScale="92500" lnSpcReduction="20000"/>
          </a:bodyPr>
          <a:lstStyle/>
          <a:p>
            <a:r>
              <a:rPr lang="pt-PT" dirty="0" smtClean="0"/>
              <a:t>Por “fundos de infra-estruturas” entendem-se os veículos especializados no investimento directo em activos de infra-estruturas não cotados, não se incluindo neste conceito fundos de investimento que não obstante poderem estar focados no sector de infra-estruturas invistam em activos cotados.</a:t>
            </a:r>
          </a:p>
          <a:p>
            <a:r>
              <a:rPr lang="pt-PT" dirty="0" smtClean="0"/>
              <a:t>O surgimento e desenvolvimento de fundos de infra-estruturas está relacionado com a proliferação dos modelos de contratação em PPP e a abertura do investimento directo por privado nos activos de infra-estruturas (i.e. nas empresas-projecto), </a:t>
            </a:r>
            <a:r>
              <a:rPr lang="pt-PT" dirty="0" smtClean="0"/>
              <a:t>tendo o sucesso do conceito sido decisivamente influenciado por dois </a:t>
            </a:r>
            <a:r>
              <a:rPr lang="pt-PT" dirty="0" smtClean="0"/>
              <a:t>factores </a:t>
            </a:r>
            <a:r>
              <a:rPr lang="pt-PT" dirty="0" smtClean="0"/>
              <a:t>:</a:t>
            </a:r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r>
              <a:rPr lang="pt-PT" dirty="0" smtClean="0"/>
              <a:t>Claro que, tal como analisado anteriormente, os diversos investidores têm diversas formas de investir em activos de infra-estruturas que não através de fundos de infra-estruturas; todavia, </a:t>
            </a:r>
            <a:r>
              <a:rPr lang="pt-PT" dirty="0" smtClean="0"/>
              <a:t>os </a:t>
            </a:r>
            <a:r>
              <a:rPr lang="pt-PT" dirty="0" smtClean="0"/>
              <a:t>fundos de infra-estruturas são uma proposta de valor que tem vindo a ganhar um espaço considerável no mercado.</a:t>
            </a:r>
          </a:p>
          <a:p>
            <a:endParaRPr lang="pt-PT" dirty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899592" y="3098597"/>
            <a:ext cx="2106320" cy="189105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Capacidade de investimento por parte de empresas operacionais limitada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3389213" y="3098597"/>
            <a:ext cx="2106320" cy="189105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Características de interesse do investimento em infra-estruturas</a:t>
            </a:r>
          </a:p>
          <a:p>
            <a:pPr algn="ctr"/>
            <a:r>
              <a:rPr lang="pt-PT" sz="1400" dirty="0" smtClean="0">
                <a:solidFill>
                  <a:schemeClr val="tx2">
                    <a:lumMod val="50000"/>
                  </a:schemeClr>
                </a:solidFill>
              </a:rPr>
              <a:t>(riscos mitigados, cash flow de longo prazo e estáveis, protecção contra inflação, </a:t>
            </a:r>
            <a:r>
              <a:rPr lang="pt-PT" sz="1400" dirty="0" smtClean="0">
                <a:solidFill>
                  <a:schemeClr val="tx2">
                    <a:lumMod val="50000"/>
                  </a:schemeClr>
                </a:solidFill>
              </a:rPr>
              <a:t>etc</a:t>
            </a:r>
            <a:r>
              <a:rPr lang="pt-PT" sz="14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pt-PT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5878835" y="3098597"/>
            <a:ext cx="2581597" cy="189105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</a:rPr>
              <a:t>SURGIMENTO E DESENVOLVIMENTO DE FUNDOS DE INFRA-ESTRUTURAS</a:t>
            </a:r>
            <a:endParaRPr lang="pt-PT" sz="1400" b="1" dirty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2882658" y="3730965"/>
            <a:ext cx="629809" cy="626314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17375E"/>
                </a:solidFill>
                <a:latin typeface="+mn-lt"/>
              </a:rPr>
              <a:t>+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5372279" y="3730965"/>
            <a:ext cx="629809" cy="626314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17375E"/>
                </a:solidFill>
                <a:latin typeface="+mn-lt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02970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Características </a:t>
            </a:r>
            <a:r>
              <a:rPr lang="pt-PT" dirty="0"/>
              <a:t>e componentes de </a:t>
            </a:r>
            <a:r>
              <a:rPr lang="pt-PT" dirty="0" smtClean="0"/>
              <a:t>fundos </a:t>
            </a:r>
            <a:r>
              <a:rPr lang="pt-PT" dirty="0"/>
              <a:t>de infra-estruturas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12</a:t>
            </a:fld>
            <a:endParaRPr lang="pt-PT" dirty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517697" y="1878845"/>
            <a:ext cx="4007286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Abertos </a:t>
            </a:r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vs</a:t>
            </a:r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 Fechados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669170" y="1869281"/>
            <a:ext cx="4007286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Prazos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517697" y="2581434"/>
            <a:ext cx="4007286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Estrutura de comissões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4669170" y="2575058"/>
            <a:ext cx="4007286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Conflitos de interesses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517697" y="3284023"/>
            <a:ext cx="4007286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Imputação de custos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669170" y="3280835"/>
            <a:ext cx="4007286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Key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man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provisions</a:t>
            </a:r>
            <a:endParaRPr lang="pt-PT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517697" y="3986612"/>
            <a:ext cx="4007286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Captive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vs</a:t>
            </a:r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Non 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captive</a:t>
            </a:r>
            <a:endParaRPr lang="pt-PT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4669170" y="3986612"/>
            <a:ext cx="4007286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Co-investimento pela sociedade gestora e pela equipa de gestão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39552" y="4689200"/>
            <a:ext cx="4007286" cy="540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Tipo de investimento</a:t>
            </a:r>
          </a:p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 (produto financeiro)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98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 indústria de fundos </a:t>
            </a:r>
            <a:r>
              <a:rPr lang="pt-PT" dirty="0"/>
              <a:t>de infra-estruturas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pt-PT" dirty="0"/>
              <a:t>A</a:t>
            </a:r>
            <a:r>
              <a:rPr lang="pt-PT" dirty="0" smtClean="0"/>
              <a:t> </a:t>
            </a:r>
            <a:r>
              <a:rPr lang="pt-PT" dirty="0"/>
              <a:t>indústria de fundos de infra-estruturas é relativamente recente. </a:t>
            </a:r>
            <a:endParaRPr lang="pt-PT" dirty="0" smtClean="0"/>
          </a:p>
          <a:p>
            <a:r>
              <a:rPr lang="pt-PT" dirty="0" smtClean="0"/>
              <a:t>O </a:t>
            </a:r>
            <a:r>
              <a:rPr lang="pt-PT" dirty="0"/>
              <a:t>processo de levantamento de capital para este tipo de fundo de investimento só começou a ganhar expressão a partir de 2005-2006, tendo o ritmo de surgimento de novos fundos sido afectado pelo eventos pós 2007. </a:t>
            </a:r>
            <a:endParaRPr lang="pt-PT" dirty="0" smtClean="0"/>
          </a:p>
          <a:p>
            <a:r>
              <a:rPr lang="pt-PT" dirty="0" smtClean="0"/>
              <a:t>Existem </a:t>
            </a:r>
            <a:r>
              <a:rPr lang="pt-PT" dirty="0"/>
              <a:t>hoje 170 fundos no mercado com um valor total sob gestão de USD 149,2 mil milhões. </a:t>
            </a:r>
            <a:endParaRPr lang="pt-PT" dirty="0" smtClean="0"/>
          </a:p>
          <a:p>
            <a:r>
              <a:rPr lang="pt-PT" dirty="0" smtClean="0"/>
              <a:t>A </a:t>
            </a:r>
            <a:r>
              <a:rPr lang="pt-PT" dirty="0"/>
              <a:t>indústria é dominada pelos grandes gestores de fundos, </a:t>
            </a:r>
            <a:r>
              <a:rPr lang="pt-PT" i="1" dirty="0"/>
              <a:t>first</a:t>
            </a:r>
            <a:r>
              <a:rPr lang="pt-PT" i="1" dirty="0"/>
              <a:t> </a:t>
            </a:r>
            <a:r>
              <a:rPr lang="pt-PT" i="1" dirty="0"/>
              <a:t>movers</a:t>
            </a:r>
            <a:r>
              <a:rPr lang="pt-PT" i="1" dirty="0"/>
              <a:t> </a:t>
            </a:r>
            <a:r>
              <a:rPr lang="pt-PT" dirty="0"/>
              <a:t>nesta indústria ou unidades inseridas em grupos financeiros multinacionais. </a:t>
            </a:r>
            <a:endParaRPr lang="pt-PT" dirty="0" smtClean="0"/>
          </a:p>
          <a:p>
            <a:r>
              <a:rPr lang="pt-PT" dirty="0" smtClean="0"/>
              <a:t>A </a:t>
            </a:r>
            <a:r>
              <a:rPr lang="pt-PT" dirty="0"/>
              <a:t>nível de rentabilidades a indústria tem ficado aquém dos objectivos anunciados com o lançamento dos fundos, mas comparativamente com outras classes de investimentos alternativos tem tido uma melhor performance, em particular nos anos de maior contracção dos mercados e da economia em geral. </a:t>
            </a:r>
            <a:endParaRPr lang="pt-PT" dirty="0" smtClean="0"/>
          </a:p>
          <a:p>
            <a:r>
              <a:rPr lang="pt-PT" dirty="0" smtClean="0"/>
              <a:t>Os </a:t>
            </a:r>
            <a:r>
              <a:rPr lang="pt-PT" dirty="0"/>
              <a:t>investidores nesta indústria são os investidores institucionais, com particular </a:t>
            </a:r>
            <a:r>
              <a:rPr lang="pt-PT" dirty="0" smtClean="0"/>
              <a:t>destaque para os </a:t>
            </a:r>
            <a:r>
              <a:rPr lang="pt-PT" dirty="0"/>
              <a:t>fundos de pensões, seguradoras e bancos.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13</a:t>
            </a:fld>
            <a:endParaRPr lang="pt-PT" dirty="0"/>
          </a:p>
        </p:txBody>
      </p:sp>
      <p:pic>
        <p:nvPicPr>
          <p:cNvPr id="1026" name="Chart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85" t="-3606" r="-5336" b="-4556"/>
          <a:stretch>
            <a:fillRect/>
          </a:stretch>
        </p:blipFill>
        <p:spPr bwMode="auto">
          <a:xfrm>
            <a:off x="4752528" y="3998168"/>
            <a:ext cx="3995936" cy="209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3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Fundraising em fundos </a:t>
            </a:r>
            <a:r>
              <a:rPr lang="pt-PT" dirty="0"/>
              <a:t>de infra-estruturas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14</a:t>
            </a:fld>
            <a:endParaRPr lang="pt-PT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539552" y="1632248"/>
            <a:ext cx="2664296" cy="158417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O mercado é recente, e nem a crise iniciada em 2007 afectou a taxa de crescimento </a:t>
            </a:r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de processos </a:t>
            </a:r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de fundraising</a:t>
            </a:r>
          </a:p>
        </p:txBody>
      </p:sp>
      <p:sp>
        <p:nvSpPr>
          <p:cNvPr id="7" name="AutoShape 26"/>
          <p:cNvSpPr>
            <a:spLocks noChangeArrowheads="1"/>
          </p:cNvSpPr>
          <p:nvPr/>
        </p:nvSpPr>
        <p:spPr bwMode="auto">
          <a:xfrm>
            <a:off x="3524081" y="1995795"/>
            <a:ext cx="1191935" cy="857082"/>
          </a:xfrm>
          <a:prstGeom prst="homePlate">
            <a:avLst>
              <a:gd name="adj" fmla="val 100000"/>
            </a:avLst>
          </a:prstGeom>
          <a:solidFill>
            <a:srgbClr val="DDDDDD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pt-PT" sz="900" dirty="0">
              <a:latin typeface="CG Omega (W1)" pitchFamily="34" charset="0"/>
            </a:endParaRPr>
          </a:p>
        </p:txBody>
      </p:sp>
      <p:pic>
        <p:nvPicPr>
          <p:cNvPr id="2050" name="Chart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90" t="-3606" r="-7051" b="-4556"/>
          <a:stretch>
            <a:fillRect/>
          </a:stretch>
        </p:blipFill>
        <p:spPr bwMode="auto">
          <a:xfrm>
            <a:off x="4860032" y="1268760"/>
            <a:ext cx="3635896" cy="2311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539552" y="4172608"/>
            <a:ext cx="2664296" cy="158417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>
                <a:solidFill>
                  <a:schemeClr val="tx2">
                    <a:lumMod val="50000"/>
                  </a:schemeClr>
                </a:solidFill>
              </a:rPr>
              <a:t>Aspectos chave avaliados em </a:t>
            </a:r>
            <a:r>
              <a:rPr lang="pt-PT" sz="1400" b="1" i="1" dirty="0">
                <a:solidFill>
                  <a:schemeClr val="tx2">
                    <a:lumMod val="50000"/>
                  </a:schemeClr>
                </a:solidFill>
              </a:rPr>
              <a:t>due</a:t>
            </a:r>
            <a:r>
              <a:rPr lang="pt-PT" sz="14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1400" b="1" i="1" dirty="0">
                <a:solidFill>
                  <a:schemeClr val="tx2">
                    <a:lumMod val="50000"/>
                  </a:schemeClr>
                </a:solidFill>
              </a:rPr>
              <a:t>diligence</a:t>
            </a:r>
            <a:endParaRPr lang="pt-PT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AutoShape 26"/>
          <p:cNvSpPr>
            <a:spLocks noChangeArrowheads="1"/>
          </p:cNvSpPr>
          <p:nvPr/>
        </p:nvSpPr>
        <p:spPr bwMode="auto">
          <a:xfrm>
            <a:off x="3524081" y="4536155"/>
            <a:ext cx="1191935" cy="857082"/>
          </a:xfrm>
          <a:prstGeom prst="homePlate">
            <a:avLst>
              <a:gd name="adj" fmla="val 100000"/>
            </a:avLst>
          </a:prstGeom>
          <a:solidFill>
            <a:srgbClr val="DDDDDD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pt-PT" sz="900" dirty="0">
              <a:latin typeface="CG Omega (W1)" pitchFamily="34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004048" y="4311684"/>
            <a:ext cx="1673932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Equipa de gestão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5004048" y="4779736"/>
            <a:ext cx="3672408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Riscos de negócios (decorrentes do âmbito de investimento)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5004048" y="5247788"/>
            <a:ext cx="3672408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>
                <a:solidFill>
                  <a:srgbClr val="17375E"/>
                </a:solidFill>
              </a:rPr>
              <a:t>Coerência e consistência da estratégia de investimento</a:t>
            </a:r>
            <a:endParaRPr lang="en-US" sz="1100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5004048" y="5715840"/>
            <a:ext cx="3672408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>
                <a:solidFill>
                  <a:srgbClr val="17375E"/>
                </a:solidFill>
              </a:rPr>
              <a:t>Estrutura e valor de comissões</a:t>
            </a:r>
            <a:endParaRPr lang="en-US" sz="1100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004048" y="3843632"/>
            <a:ext cx="1673932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Estrutura jurídica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7002524" y="4311684"/>
            <a:ext cx="1673932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Perfil de </a:t>
            </a:r>
            <a:r>
              <a:rPr lang="pt-PT" sz="1100" i="1" dirty="0" smtClean="0">
                <a:solidFill>
                  <a:srgbClr val="17375E"/>
                </a:solidFill>
                <a:latin typeface="+mn-lt"/>
              </a:rPr>
              <a:t>cash flow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7002524" y="3843632"/>
            <a:ext cx="1673932" cy="36004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  <a:latin typeface="+mn-lt"/>
              </a:rPr>
              <a:t>Rentabilidades</a:t>
            </a:r>
          </a:p>
        </p:txBody>
      </p:sp>
    </p:spTree>
    <p:extLst>
      <p:ext uri="{BB962C8B-B14F-4D97-AF65-F5344CB8AC3E}">
        <p14:creationId xmlns:p14="http://schemas.microsoft.com/office/powerpoint/2010/main" val="290295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Questões a serem resolvidas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Volvidos três anos, </a:t>
            </a:r>
            <a:r>
              <a:rPr lang="pt-PT" dirty="0"/>
              <a:t>Philipe</a:t>
            </a:r>
            <a:r>
              <a:rPr lang="pt-PT" dirty="0"/>
              <a:t> e Jonathan encontram-se num momento crítico e decisivo para o lançamento do Apia Infra I. </a:t>
            </a:r>
            <a:endParaRPr lang="pt-PT" dirty="0" smtClean="0"/>
          </a:p>
          <a:p>
            <a:r>
              <a:rPr lang="pt-PT" dirty="0" smtClean="0"/>
              <a:t>O </a:t>
            </a:r>
            <a:r>
              <a:rPr lang="pt-PT" dirty="0"/>
              <a:t>contexto de mercado é, sem qualquer dúvida, diametralmente oposto </a:t>
            </a:r>
            <a:r>
              <a:rPr lang="pt-PT" dirty="0" smtClean="0"/>
              <a:t>ao </a:t>
            </a:r>
            <a:r>
              <a:rPr lang="pt-PT" dirty="0"/>
              <a:t>que suportou o </a:t>
            </a:r>
            <a:r>
              <a:rPr lang="pt-PT" dirty="0" smtClean="0"/>
              <a:t>despoletar desta </a:t>
            </a:r>
            <a:r>
              <a:rPr lang="pt-PT" dirty="0" smtClean="0"/>
              <a:t>iniciativa, sendo fundamental que </a:t>
            </a:r>
            <a:r>
              <a:rPr lang="pt-PT" dirty="0"/>
              <a:t>o plano de negócios e os termos e condições do Apia Infra I sejam revistos em detalhe, à luz das actuais condições de mercado. </a:t>
            </a:r>
            <a:endParaRPr lang="pt-PT" dirty="0" smtClean="0"/>
          </a:p>
          <a:p>
            <a:r>
              <a:rPr lang="pt-PT" dirty="0" smtClean="0"/>
              <a:t>É </a:t>
            </a:r>
            <a:r>
              <a:rPr lang="pt-PT" dirty="0"/>
              <a:t>também imperioso que a estratégia de colocação do fundo seja pensada de forma cuidada, em alternativa à estratégia avulsa idealizada em 2007 e </a:t>
            </a:r>
            <a:r>
              <a:rPr lang="pt-PT" dirty="0" smtClean="0"/>
              <a:t>baseada </a:t>
            </a:r>
            <a:r>
              <a:rPr lang="pt-PT" dirty="0"/>
              <a:t>nos contactos abundantes de Jonathan junto dos tradicionais investidores institucionais. </a:t>
            </a:r>
            <a:endParaRPr lang="pt-PT" dirty="0" smtClean="0"/>
          </a:p>
          <a:p>
            <a:r>
              <a:rPr lang="pt-PT" dirty="0" smtClean="0"/>
              <a:t>Na </a:t>
            </a:r>
            <a:r>
              <a:rPr lang="pt-PT" dirty="0"/>
              <a:t>qualidade de </a:t>
            </a:r>
            <a:r>
              <a:rPr lang="pt-PT" i="1" dirty="0"/>
              <a:t>placement</a:t>
            </a:r>
            <a:r>
              <a:rPr lang="pt-PT" i="1" dirty="0"/>
              <a:t> </a:t>
            </a:r>
            <a:r>
              <a:rPr lang="pt-PT" i="1" dirty="0"/>
              <a:t>agents</a:t>
            </a:r>
            <a:r>
              <a:rPr lang="pt-PT" dirty="0"/>
              <a:t>, os alunos devem efectuar o apoio a </a:t>
            </a:r>
            <a:r>
              <a:rPr lang="pt-PT" dirty="0"/>
              <a:t>Philipe</a:t>
            </a:r>
            <a:r>
              <a:rPr lang="pt-PT" dirty="0"/>
              <a:t> e Jonathan para a estruturação, planeamento e colocação do Apia Infra </a:t>
            </a:r>
            <a:r>
              <a:rPr lang="pt-PT" dirty="0" smtClean="0"/>
              <a:t>I. </a:t>
            </a:r>
          </a:p>
          <a:p>
            <a:r>
              <a:rPr lang="pt-PT" dirty="0" smtClean="0"/>
              <a:t>O </a:t>
            </a:r>
            <a:r>
              <a:rPr lang="pt-PT" dirty="0"/>
              <a:t>seu trabalho passará </a:t>
            </a:r>
            <a:r>
              <a:rPr lang="pt-PT" dirty="0" smtClean="0"/>
              <a:t>por:</a:t>
            </a:r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dirty="0" smtClean="0"/>
              <a:t>Apresentação de Caso | Apia Infra I: Competir no mercado de fundraising</a:t>
            </a:r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55DD-EF05-4F23-AD02-A6255A1286A6}" type="slidenum">
              <a:rPr lang="pt-PT" smtClean="0"/>
              <a:pPr/>
              <a:t>15</a:t>
            </a:fld>
            <a:endParaRPr lang="pt-PT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539552" y="4468176"/>
            <a:ext cx="2664296" cy="43549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Ficha Técnica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539552" y="4975680"/>
            <a:ext cx="2664296" cy="108012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>
                <a:solidFill>
                  <a:srgbClr val="17375E"/>
                </a:solidFill>
              </a:rPr>
              <a:t>análise crítica da estrutura inicial do Apia Infra I (patente na Ficha Técnica Resumo (Dezembro de 2007), incluída como Anexo </a:t>
            </a:r>
            <a:r>
              <a:rPr lang="pt-PT" sz="1100" dirty="0" smtClean="0">
                <a:solidFill>
                  <a:srgbClr val="17375E"/>
                </a:solidFill>
              </a:rPr>
              <a:t>1 do Caso) </a:t>
            </a:r>
            <a:r>
              <a:rPr lang="pt-PT" sz="1100" dirty="0">
                <a:solidFill>
                  <a:srgbClr val="17375E"/>
                </a:solidFill>
              </a:rPr>
              <a:t>e pela revisão </a:t>
            </a:r>
            <a:r>
              <a:rPr lang="pt-PT" sz="1100" dirty="0" smtClean="0">
                <a:solidFill>
                  <a:srgbClr val="17375E"/>
                </a:solidFill>
              </a:rPr>
              <a:t>e actualização dessa mesma Ficha Técnica</a:t>
            </a:r>
            <a:endParaRPr lang="pt-PT" sz="1100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3289504" y="4471624"/>
            <a:ext cx="2664296" cy="43549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Estudo de viabilidade</a:t>
            </a:r>
            <a:endParaRPr lang="pt-PT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289504" y="4979128"/>
            <a:ext cx="2664296" cy="108012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 smtClean="0">
                <a:solidFill>
                  <a:srgbClr val="17375E"/>
                </a:solidFill>
              </a:rPr>
              <a:t>a desenvolver através </a:t>
            </a:r>
            <a:r>
              <a:rPr lang="pt-PT" sz="1100" dirty="0">
                <a:solidFill>
                  <a:srgbClr val="17375E"/>
                </a:solidFill>
              </a:rPr>
              <a:t>da utilização do modelo </a:t>
            </a:r>
            <a:r>
              <a:rPr lang="pt-PT" sz="1100" dirty="0" smtClean="0">
                <a:solidFill>
                  <a:srgbClr val="17375E"/>
                </a:solidFill>
              </a:rPr>
              <a:t>financeiro</a:t>
            </a:r>
            <a:endParaRPr lang="pt-PT" sz="1100" dirty="0" smtClean="0">
              <a:solidFill>
                <a:srgbClr val="17375E"/>
              </a:solidFill>
              <a:latin typeface="+mn-lt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6012160" y="4471624"/>
            <a:ext cx="2664296" cy="43549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rgbClr val="3DA1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400" b="1" dirty="0" smtClean="0">
                <a:solidFill>
                  <a:schemeClr val="tx2">
                    <a:lumMod val="50000"/>
                  </a:schemeClr>
                </a:solidFill>
              </a:rPr>
              <a:t>Apresentação 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road</a:t>
            </a:r>
            <a:r>
              <a:rPr lang="pt-PT" sz="1400" b="1" i="1" dirty="0" smtClean="0">
                <a:solidFill>
                  <a:schemeClr val="tx2">
                    <a:lumMod val="50000"/>
                  </a:schemeClr>
                </a:solidFill>
              </a:rPr>
              <a:t> show</a:t>
            </a:r>
            <a:endParaRPr lang="pt-PT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6012160" y="4979128"/>
            <a:ext cx="2664296" cy="108012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1100" dirty="0">
                <a:solidFill>
                  <a:srgbClr val="17375E"/>
                </a:solidFill>
              </a:rPr>
              <a:t>preparar uma apresentação em </a:t>
            </a:r>
            <a:r>
              <a:rPr lang="pt-PT" sz="1100" i="1" dirty="0">
                <a:solidFill>
                  <a:srgbClr val="17375E"/>
                </a:solidFill>
              </a:rPr>
              <a:t>powerpoint</a:t>
            </a:r>
            <a:r>
              <a:rPr lang="pt-PT" sz="1100" i="1" dirty="0">
                <a:solidFill>
                  <a:srgbClr val="17375E"/>
                </a:solidFill>
              </a:rPr>
              <a:t> </a:t>
            </a:r>
            <a:r>
              <a:rPr lang="pt-PT" sz="1100" dirty="0">
                <a:solidFill>
                  <a:srgbClr val="17375E"/>
                </a:solidFill>
              </a:rPr>
              <a:t>para efeitos de reuniões em </a:t>
            </a:r>
            <a:r>
              <a:rPr lang="pt-PT" sz="1100" i="1" dirty="0">
                <a:solidFill>
                  <a:srgbClr val="17375E"/>
                </a:solidFill>
              </a:rPr>
              <a:t>road</a:t>
            </a:r>
            <a:r>
              <a:rPr lang="pt-PT" sz="1100" i="1" dirty="0">
                <a:solidFill>
                  <a:srgbClr val="17375E"/>
                </a:solidFill>
              </a:rPr>
              <a:t> show </a:t>
            </a:r>
            <a:r>
              <a:rPr lang="pt-PT" sz="1100" dirty="0">
                <a:solidFill>
                  <a:srgbClr val="17375E"/>
                </a:solidFill>
              </a:rPr>
              <a:t>para apresentação do Apia Infra I a potenciais investidores</a:t>
            </a:r>
            <a:endParaRPr lang="pt-PT" sz="1100" dirty="0" smtClean="0">
              <a:solidFill>
                <a:srgbClr val="17375E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1717</Words>
  <Application>Microsoft Office PowerPoint</Application>
  <PresentationFormat>On-screen Show (4:3)</PresentationFormat>
  <Paragraphs>233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Apia Infra I: Competir no mercado de fundraising</vt:lpstr>
      <vt:lpstr>Introdução</vt:lpstr>
      <vt:lpstr>Introdução a infra-estruturas</vt:lpstr>
      <vt:lpstr>Introdução a infra-estruturas</vt:lpstr>
      <vt:lpstr>Enquadramento de infra-estruturas como alternativa de investimento</vt:lpstr>
      <vt:lpstr>Enquadramento de infra-estruturas como alternativa de investimento</vt:lpstr>
      <vt:lpstr>Estrutura típica em gestão de fundos</vt:lpstr>
      <vt:lpstr>Modelos de desenvolvimento e financiamento de infra-estruturas</vt:lpstr>
      <vt:lpstr>A estrutura de financiamento típica em project finance</vt:lpstr>
      <vt:lpstr>O investimento em infra-estruturas</vt:lpstr>
      <vt:lpstr>Fundos de infra-estruturas</vt:lpstr>
      <vt:lpstr>Características e componentes de fundos de infra-estruturas</vt:lpstr>
      <vt:lpstr>A indústria de fundos de infra-estruturas</vt:lpstr>
      <vt:lpstr>Fundraising em fundos de infra-estruturas</vt:lpstr>
      <vt:lpstr>Questões a serem resolvidas</vt:lpstr>
    </vt:vector>
  </TitlesOfParts>
  <Company>BRISA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Miguel Raposo Alves</dc:creator>
  <cp:lastModifiedBy>Miguel Raposo Alves</cp:lastModifiedBy>
  <cp:revision>89</cp:revision>
  <cp:lastPrinted>2011-04-28T23:06:06Z</cp:lastPrinted>
  <dcterms:created xsi:type="dcterms:W3CDTF">2011-03-18T09:15:32Z</dcterms:created>
  <dcterms:modified xsi:type="dcterms:W3CDTF">2011-04-28T23:25:58Z</dcterms:modified>
</cp:coreProperties>
</file>