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63" r:id="rId2"/>
    <p:sldId id="264" r:id="rId3"/>
    <p:sldId id="265" r:id="rId4"/>
    <p:sldId id="266" r:id="rId5"/>
    <p:sldId id="267" r:id="rId6"/>
    <p:sldId id="270" r:id="rId7"/>
    <p:sldId id="269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>
        <p:scale>
          <a:sx n="80" d="100"/>
          <a:sy n="80" d="100"/>
        </p:scale>
        <p:origin x="-132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37366-59CF-4C57-BCE7-0E4606989CB0}" type="datetimeFigureOut">
              <a:rPr lang="pt-PT" smtClean="0"/>
              <a:t>29-04-2011</a:t>
            </a:fld>
            <a:endParaRPr lang="pt-P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59AAE-21F1-4E4C-B0D4-CED0BE31A315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748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4792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56350"/>
            <a:ext cx="5976664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  <p:pic>
        <p:nvPicPr>
          <p:cNvPr id="2049" name="Picture 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431" y="325056"/>
            <a:ext cx="1267730" cy="70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traight Connector 2"/>
          <p:cNvSpPr>
            <a:spLocks noChangeShapeType="1"/>
          </p:cNvSpPr>
          <p:nvPr userDrawn="1"/>
        </p:nvSpPr>
        <p:spPr bwMode="auto">
          <a:xfrm>
            <a:off x="310161" y="1100994"/>
            <a:ext cx="8532000" cy="0"/>
          </a:xfrm>
          <a:prstGeom prst="line">
            <a:avLst/>
          </a:prstGeom>
          <a:noFill/>
          <a:ln w="28575">
            <a:solidFill>
              <a:srgbClr val="4579B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 dirty="0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APIA INFRA I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 smtClean="0"/>
              <a:t>Apresentação a Investidores</a:t>
            </a:r>
          </a:p>
          <a:p>
            <a:r>
              <a:rPr lang="pt-PT" dirty="0" smtClean="0"/>
              <a:t>Abril de 2011</a:t>
            </a:r>
          </a:p>
          <a:p>
            <a:r>
              <a:rPr lang="pt-PT" dirty="0" smtClean="0"/>
              <a:t>Anexo NP5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951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Sumário Executivo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SUGESTÃO DE ASPECTOS A INCLUIR NESTA SECÇÃO</a:t>
            </a:r>
          </a:p>
          <a:p>
            <a:endParaRPr lang="pt-PT" dirty="0" smtClean="0"/>
          </a:p>
          <a:p>
            <a:r>
              <a:rPr lang="pt-PT" dirty="0" smtClean="0"/>
              <a:t>Principais aspectos da apresentação</a:t>
            </a:r>
          </a:p>
          <a:p>
            <a:r>
              <a:rPr lang="pt-PT" dirty="0" smtClean="0"/>
              <a:t>Enfoque em particular nos aspectos comercialmente mais apelativos para a tomada de decisão sobre investimento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2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398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oportunidade de investimento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 smtClean="0"/>
              <a:t>SUGESTÃO DE ASPECTOS A INCLUIR NESTA SECÇÃO</a:t>
            </a:r>
          </a:p>
          <a:p>
            <a:endParaRPr lang="pt-PT" dirty="0" smtClean="0"/>
          </a:p>
          <a:p>
            <a:r>
              <a:rPr lang="pt-PT" dirty="0" smtClean="0"/>
              <a:t>O que são infra-estruturas</a:t>
            </a:r>
          </a:p>
          <a:p>
            <a:r>
              <a:rPr lang="pt-PT" dirty="0" smtClean="0"/>
              <a:t>Quais os factores e características que tornam o investimento em infra-estruturas como uma opção de investimento de interesse, como reduzida volatilidade de cash </a:t>
            </a:r>
            <a:r>
              <a:rPr lang="pt-PT" dirty="0" smtClean="0"/>
              <a:t>flows</a:t>
            </a:r>
            <a:r>
              <a:rPr lang="pt-PT" dirty="0" smtClean="0"/>
              <a:t>, protecção natural contra inflação, </a:t>
            </a:r>
            <a:r>
              <a:rPr lang="pt-PT" dirty="0" smtClean="0"/>
              <a:t>etc</a:t>
            </a:r>
            <a:endParaRPr lang="pt-PT" dirty="0" smtClean="0"/>
          </a:p>
          <a:p>
            <a:r>
              <a:rPr lang="pt-PT" dirty="0" smtClean="0"/>
              <a:t>Abordar progressiva abertura de infra-estruturas ao sector privado e as necessidades de investimento mundiais em infra-estruturas</a:t>
            </a:r>
          </a:p>
          <a:p>
            <a:r>
              <a:rPr lang="pt-PT" dirty="0" smtClean="0"/>
              <a:t>Abordar em concreto os aspectos identificados no âmbito de investimento do fundo, como zona geográfica, perfil de maturidade dos projectos ou indústrias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2702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Prospective pipeline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SUGESTÃO DE ASPECTOS A INCLUIR NESTA SECÇÃO</a:t>
            </a:r>
          </a:p>
          <a:p>
            <a:pPr marL="0" indent="0">
              <a:buNone/>
            </a:pPr>
            <a:endParaRPr lang="pt-PT" dirty="0" smtClean="0"/>
          </a:p>
          <a:p>
            <a:r>
              <a:rPr lang="pt-PT" dirty="0" smtClean="0"/>
              <a:t>Apresentar tabela resumo com os projectos já identificados pela equipa de gestão como passíveis de serem considerados para investimento pelo Apia Infra I</a:t>
            </a:r>
          </a:p>
          <a:p>
            <a:r>
              <a:rPr lang="pt-PT" dirty="0" smtClean="0"/>
              <a:t>Esta tabela </a:t>
            </a:r>
            <a:r>
              <a:rPr lang="pt-PT" dirty="0" smtClean="0"/>
              <a:t>pode detalhar </a:t>
            </a:r>
            <a:r>
              <a:rPr lang="pt-PT" dirty="0" smtClean="0"/>
              <a:t>os projectos em </a:t>
            </a:r>
            <a:r>
              <a:rPr lang="pt-PT" dirty="0" smtClean="0"/>
              <a:t>concreto mas de forma anónima, </a:t>
            </a:r>
            <a:r>
              <a:rPr lang="pt-PT" dirty="0" smtClean="0"/>
              <a:t>bastando demonstrar aos investidores que a equipa de gestão tem identificadas oportunidades de investimento e que não existe o risco de não conseguir a equipa de gestão efectuar a correcta aplicação dos montantes captados junto de investidores</a:t>
            </a:r>
          </a:p>
          <a:p>
            <a:r>
              <a:rPr lang="pt-PT" dirty="0" smtClean="0"/>
              <a:t>A preparação desta tabela não tem que seguir uma fonte de informação real, podendo ser elaborada com base em informação ficcionada</a:t>
            </a:r>
          </a:p>
          <a:p>
            <a:r>
              <a:rPr lang="pt-PT" dirty="0" smtClean="0"/>
              <a:t>Esta tabela deve estar devidamente enquadrada com o âmbito de investimento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3285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Principais termos e condições do Apia Infra I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SUGESTÃO DE ASPECTOS A INCLUIR NESTA SECÇÃO</a:t>
            </a:r>
          </a:p>
          <a:p>
            <a:endParaRPr lang="pt-PT" dirty="0" smtClean="0"/>
          </a:p>
          <a:p>
            <a:r>
              <a:rPr lang="pt-PT" dirty="0" smtClean="0"/>
              <a:t>Incluir de forma resumida os aspectos chave do Apia Infra I, como por exemplo âmbito de investimento, comissões, prazos, </a:t>
            </a:r>
            <a:r>
              <a:rPr lang="pt-PT" dirty="0" smtClean="0"/>
              <a:t>etc</a:t>
            </a:r>
            <a:endParaRPr lang="pt-PT" dirty="0" smtClean="0"/>
          </a:p>
          <a:p>
            <a:r>
              <a:rPr lang="pt-PT" dirty="0" smtClean="0"/>
              <a:t>Sugere-se que este slide seja desenvolvido com base em figuras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8587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Corporate</a:t>
            </a:r>
            <a:r>
              <a:rPr lang="pt-PT" dirty="0" smtClean="0"/>
              <a:t> </a:t>
            </a:r>
            <a:r>
              <a:rPr lang="pt-PT" dirty="0" smtClean="0"/>
              <a:t>Governance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SUGESTÃO DE ASPECTOS A INCLUIR NESTA SECÇÃO</a:t>
            </a:r>
          </a:p>
          <a:p>
            <a:pPr marL="0" indent="0">
              <a:buNone/>
            </a:pPr>
            <a:endParaRPr lang="pt-PT" dirty="0" smtClean="0"/>
          </a:p>
          <a:p>
            <a:r>
              <a:rPr lang="pt-PT" dirty="0" smtClean="0"/>
              <a:t>Apresentar os principais termos do </a:t>
            </a:r>
            <a:r>
              <a:rPr lang="pt-PT" dirty="0" smtClean="0"/>
              <a:t>governance</a:t>
            </a:r>
            <a:r>
              <a:rPr lang="pt-PT" dirty="0" smtClean="0"/>
              <a:t>, incluindo as alterações que tenham vindo a ser propostas pelos alunos no ajustamento da Ficha Técnica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991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Quem somos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SUGESTÃO DE ASPECTOS A INCLUIR NESTA SECÇÃO</a:t>
            </a:r>
          </a:p>
          <a:p>
            <a:endParaRPr lang="pt-PT" dirty="0" smtClean="0"/>
          </a:p>
          <a:p>
            <a:r>
              <a:rPr lang="pt-PT" dirty="0" smtClean="0"/>
              <a:t>Apresentar a descrição do Apia Capital </a:t>
            </a:r>
            <a:r>
              <a:rPr lang="pt-PT" dirty="0" smtClean="0"/>
              <a:t>Partners</a:t>
            </a:r>
            <a:endParaRPr lang="pt-PT" dirty="0" smtClean="0"/>
          </a:p>
          <a:p>
            <a:r>
              <a:rPr lang="pt-PT" dirty="0" smtClean="0"/>
              <a:t>Apresentar os principais elementos da equipa de gestão</a:t>
            </a:r>
          </a:p>
          <a:p>
            <a:r>
              <a:rPr lang="pt-PT" dirty="0" smtClean="0"/>
              <a:t>Fundamental mostrar as valências da equipa de gestão e a sua capacidade para garantir aos investidores um retorno dentro dos parâmetros objectivo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Apia Infra I | Apresentação a Investidores | Abril 2011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297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434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APIA INFRA I</vt:lpstr>
      <vt:lpstr>Sumário Executivo</vt:lpstr>
      <vt:lpstr>A oportunidade de investimento</vt:lpstr>
      <vt:lpstr>Prospective pipeline</vt:lpstr>
      <vt:lpstr>Principais termos e condições do Apia Infra I</vt:lpstr>
      <vt:lpstr>Corporate Governance</vt:lpstr>
      <vt:lpstr>Quem somos</vt:lpstr>
    </vt:vector>
  </TitlesOfParts>
  <Company>BRISA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Miguel Raposo Alves</dc:creator>
  <cp:lastModifiedBy>Miguel Raposo Alves</cp:lastModifiedBy>
  <cp:revision>62</cp:revision>
  <dcterms:created xsi:type="dcterms:W3CDTF">2011-03-18T09:15:32Z</dcterms:created>
  <dcterms:modified xsi:type="dcterms:W3CDTF">2011-04-29T00:24:01Z</dcterms:modified>
</cp:coreProperties>
</file>